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5720000" cy="22860000"/>
  <p:notesSz cx="10210800" cy="15697200"/>
  <p:defaultTextStyle>
    <a:defPPr>
      <a:defRPr lang="en-US"/>
    </a:defPPr>
    <a:lvl1pPr algn="ctr" rtl="0" fontAlgn="base">
      <a:spcBef>
        <a:spcPct val="0"/>
      </a:spcBef>
      <a:spcAft>
        <a:spcPct val="0"/>
      </a:spcAft>
      <a:defRPr sz="6700" kern="1200">
        <a:solidFill>
          <a:schemeClr val="tx1"/>
        </a:solidFill>
        <a:latin typeface="Arial" charset="0"/>
        <a:ea typeface="+mn-ea"/>
        <a:cs typeface="+mn-cs"/>
      </a:defRPr>
    </a:lvl1pPr>
    <a:lvl2pPr marL="584709" algn="ctr" rtl="0" fontAlgn="base">
      <a:spcBef>
        <a:spcPct val="0"/>
      </a:spcBef>
      <a:spcAft>
        <a:spcPct val="0"/>
      </a:spcAft>
      <a:defRPr sz="6700" kern="1200">
        <a:solidFill>
          <a:schemeClr val="tx1"/>
        </a:solidFill>
        <a:latin typeface="Arial" charset="0"/>
        <a:ea typeface="+mn-ea"/>
        <a:cs typeface="+mn-cs"/>
      </a:defRPr>
    </a:lvl2pPr>
    <a:lvl3pPr marL="1169419" algn="ctr" rtl="0" fontAlgn="base">
      <a:spcBef>
        <a:spcPct val="0"/>
      </a:spcBef>
      <a:spcAft>
        <a:spcPct val="0"/>
      </a:spcAft>
      <a:defRPr sz="6700" kern="1200">
        <a:solidFill>
          <a:schemeClr val="tx1"/>
        </a:solidFill>
        <a:latin typeface="Arial" charset="0"/>
        <a:ea typeface="+mn-ea"/>
        <a:cs typeface="+mn-cs"/>
      </a:defRPr>
    </a:lvl3pPr>
    <a:lvl4pPr marL="1754128" algn="ctr" rtl="0" fontAlgn="base">
      <a:spcBef>
        <a:spcPct val="0"/>
      </a:spcBef>
      <a:spcAft>
        <a:spcPct val="0"/>
      </a:spcAft>
      <a:defRPr sz="6700" kern="1200">
        <a:solidFill>
          <a:schemeClr val="tx1"/>
        </a:solidFill>
        <a:latin typeface="Arial" charset="0"/>
        <a:ea typeface="+mn-ea"/>
        <a:cs typeface="+mn-cs"/>
      </a:defRPr>
    </a:lvl4pPr>
    <a:lvl5pPr marL="2338837" algn="ctr" rtl="0" fontAlgn="base">
      <a:spcBef>
        <a:spcPct val="0"/>
      </a:spcBef>
      <a:spcAft>
        <a:spcPct val="0"/>
      </a:spcAft>
      <a:defRPr sz="6700" kern="1200">
        <a:solidFill>
          <a:schemeClr val="tx1"/>
        </a:solidFill>
        <a:latin typeface="Arial" charset="0"/>
        <a:ea typeface="+mn-ea"/>
        <a:cs typeface="+mn-cs"/>
      </a:defRPr>
    </a:lvl5pPr>
    <a:lvl6pPr marL="2923546" algn="l" defTabSz="1169419" rtl="0" eaLnBrk="1" latinLnBrk="0" hangingPunct="1">
      <a:defRPr sz="6700" kern="1200">
        <a:solidFill>
          <a:schemeClr val="tx1"/>
        </a:solidFill>
        <a:latin typeface="Arial" charset="0"/>
        <a:ea typeface="+mn-ea"/>
        <a:cs typeface="+mn-cs"/>
      </a:defRPr>
    </a:lvl6pPr>
    <a:lvl7pPr marL="3508256" algn="l" defTabSz="1169419" rtl="0" eaLnBrk="1" latinLnBrk="0" hangingPunct="1">
      <a:defRPr sz="6700" kern="1200">
        <a:solidFill>
          <a:schemeClr val="tx1"/>
        </a:solidFill>
        <a:latin typeface="Arial" charset="0"/>
        <a:ea typeface="+mn-ea"/>
        <a:cs typeface="+mn-cs"/>
      </a:defRPr>
    </a:lvl7pPr>
    <a:lvl8pPr marL="4092964" algn="l" defTabSz="1169419" rtl="0" eaLnBrk="1" latinLnBrk="0" hangingPunct="1">
      <a:defRPr sz="6700" kern="1200">
        <a:solidFill>
          <a:schemeClr val="tx1"/>
        </a:solidFill>
        <a:latin typeface="Arial" charset="0"/>
        <a:ea typeface="+mn-ea"/>
        <a:cs typeface="+mn-cs"/>
      </a:defRPr>
    </a:lvl8pPr>
    <a:lvl9pPr marL="4677674" algn="l" defTabSz="1169419" rtl="0" eaLnBrk="1" latinLnBrk="0" hangingPunct="1">
      <a:defRPr sz="67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3359">
          <p15:clr>
            <a:srgbClr val="A4A3A4"/>
          </p15:clr>
        </p15:guide>
        <p15:guide id="2" orient="horz" pos="14025">
          <p15:clr>
            <a:srgbClr val="A4A3A4"/>
          </p15:clr>
        </p15:guide>
        <p15:guide id="3" orient="horz" pos="1491">
          <p15:clr>
            <a:srgbClr val="A4A3A4"/>
          </p15:clr>
        </p15:guide>
        <p15:guide id="4" pos="144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E1AB"/>
    <a:srgbClr val="D7E1AC"/>
    <a:srgbClr val="0000CA"/>
    <a:srgbClr val="0000A2"/>
    <a:srgbClr val="FFFFCC"/>
    <a:srgbClr val="FFFCDE"/>
    <a:srgbClr val="E20434"/>
    <a:srgbClr val="EF7B13"/>
    <a:srgbClr val="FFFFFF"/>
    <a:srgbClr val="B97B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8015" autoAdjust="0"/>
    <p:restoredTop sz="99879" autoAdjust="0"/>
  </p:normalViewPr>
  <p:slideViewPr>
    <p:cSldViewPr snapToGrid="0">
      <p:cViewPr>
        <p:scale>
          <a:sx n="30" d="100"/>
          <a:sy n="30" d="100"/>
        </p:scale>
        <p:origin x="24" y="24"/>
      </p:cViewPr>
      <p:guideLst>
        <p:guide orient="horz" pos="3359"/>
        <p:guide orient="horz" pos="14025"/>
        <p:guide orient="horz" pos="1491"/>
        <p:guide pos="1440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20" y="25"/>
            <a:ext cx="4424680" cy="784861"/>
          </a:xfrm>
          <a:prstGeom prst="rect">
            <a:avLst/>
          </a:prstGeom>
          <a:noFill/>
          <a:ln w="9525">
            <a:noFill/>
            <a:miter lim="800000"/>
            <a:headEnd/>
            <a:tailEnd/>
          </a:ln>
          <a:effectLst/>
        </p:spPr>
        <p:txBody>
          <a:bodyPr vert="horz" wrap="square" lIns="122926" tIns="61462" rIns="122926" bIns="61462" numCol="1" anchor="t" anchorCtr="0" compatLnSpc="1">
            <a:prstTxWarp prst="textNoShape">
              <a:avLst/>
            </a:prstTxWarp>
          </a:bodyPr>
          <a:lstStyle>
            <a:lvl1pPr algn="l">
              <a:defRPr sz="1700"/>
            </a:lvl1pPr>
          </a:lstStyle>
          <a:p>
            <a:endParaRPr lang="en-US"/>
          </a:p>
        </p:txBody>
      </p:sp>
      <p:sp>
        <p:nvSpPr>
          <p:cNvPr id="3075" name="Rectangle 3"/>
          <p:cNvSpPr>
            <a:spLocks noGrp="1" noChangeArrowheads="1"/>
          </p:cNvSpPr>
          <p:nvPr>
            <p:ph type="dt" idx="1"/>
          </p:nvPr>
        </p:nvSpPr>
        <p:spPr bwMode="auto">
          <a:xfrm>
            <a:off x="5783725" y="25"/>
            <a:ext cx="4424680" cy="784861"/>
          </a:xfrm>
          <a:prstGeom prst="rect">
            <a:avLst/>
          </a:prstGeom>
          <a:noFill/>
          <a:ln w="9525">
            <a:noFill/>
            <a:miter lim="800000"/>
            <a:headEnd/>
            <a:tailEnd/>
          </a:ln>
          <a:effectLst/>
        </p:spPr>
        <p:txBody>
          <a:bodyPr vert="horz" wrap="square" lIns="122926" tIns="61462" rIns="122926" bIns="61462" numCol="1" anchor="t" anchorCtr="0" compatLnSpc="1">
            <a:prstTxWarp prst="textNoShape">
              <a:avLst/>
            </a:prstTxWarp>
          </a:bodyPr>
          <a:lstStyle>
            <a:lvl1pPr algn="r">
              <a:defRPr sz="1700"/>
            </a:lvl1pPr>
          </a:lstStyle>
          <a:p>
            <a:endParaRPr lang="en-US"/>
          </a:p>
        </p:txBody>
      </p:sp>
      <p:sp>
        <p:nvSpPr>
          <p:cNvPr id="3076" name="Rectangle 4"/>
          <p:cNvSpPr>
            <a:spLocks noGrp="1" noRot="1" noChangeAspect="1" noChangeArrowheads="1" noTextEdit="1"/>
          </p:cNvSpPr>
          <p:nvPr>
            <p:ph type="sldImg" idx="2"/>
          </p:nvPr>
        </p:nvSpPr>
        <p:spPr bwMode="auto">
          <a:xfrm>
            <a:off x="-779463" y="1174750"/>
            <a:ext cx="11769726" cy="5884863"/>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1021080" y="7457526"/>
            <a:ext cx="8168640" cy="7063741"/>
          </a:xfrm>
          <a:prstGeom prst="rect">
            <a:avLst/>
          </a:prstGeom>
          <a:noFill/>
          <a:ln w="9525">
            <a:noFill/>
            <a:miter lim="800000"/>
            <a:headEnd/>
            <a:tailEnd/>
          </a:ln>
          <a:effectLst/>
        </p:spPr>
        <p:txBody>
          <a:bodyPr vert="horz" wrap="square" lIns="122926" tIns="61462" rIns="122926" bIns="6146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20" y="14909662"/>
            <a:ext cx="4424680" cy="784861"/>
          </a:xfrm>
          <a:prstGeom prst="rect">
            <a:avLst/>
          </a:prstGeom>
          <a:noFill/>
          <a:ln w="9525">
            <a:noFill/>
            <a:miter lim="800000"/>
            <a:headEnd/>
            <a:tailEnd/>
          </a:ln>
          <a:effectLst/>
        </p:spPr>
        <p:txBody>
          <a:bodyPr vert="horz" wrap="square" lIns="122926" tIns="61462" rIns="122926" bIns="61462" numCol="1" anchor="b" anchorCtr="0" compatLnSpc="1">
            <a:prstTxWarp prst="textNoShape">
              <a:avLst/>
            </a:prstTxWarp>
          </a:bodyPr>
          <a:lstStyle>
            <a:lvl1pPr algn="l">
              <a:defRPr sz="1700"/>
            </a:lvl1pPr>
          </a:lstStyle>
          <a:p>
            <a:endParaRPr lang="en-US"/>
          </a:p>
        </p:txBody>
      </p:sp>
      <p:sp>
        <p:nvSpPr>
          <p:cNvPr id="3079" name="Rectangle 7"/>
          <p:cNvSpPr>
            <a:spLocks noGrp="1" noChangeArrowheads="1"/>
          </p:cNvSpPr>
          <p:nvPr>
            <p:ph type="sldNum" sz="quarter" idx="5"/>
          </p:nvPr>
        </p:nvSpPr>
        <p:spPr bwMode="auto">
          <a:xfrm>
            <a:off x="5783725" y="14909662"/>
            <a:ext cx="4424680" cy="784861"/>
          </a:xfrm>
          <a:prstGeom prst="rect">
            <a:avLst/>
          </a:prstGeom>
          <a:noFill/>
          <a:ln w="9525">
            <a:noFill/>
            <a:miter lim="800000"/>
            <a:headEnd/>
            <a:tailEnd/>
          </a:ln>
          <a:effectLst/>
        </p:spPr>
        <p:txBody>
          <a:bodyPr vert="horz" wrap="square" lIns="122926" tIns="61462" rIns="122926" bIns="61462" numCol="1" anchor="b" anchorCtr="0" compatLnSpc="1">
            <a:prstTxWarp prst="textNoShape">
              <a:avLst/>
            </a:prstTxWarp>
          </a:bodyPr>
          <a:lstStyle>
            <a:lvl1pPr algn="r">
              <a:defRPr sz="1700"/>
            </a:lvl1pPr>
          </a:lstStyle>
          <a:p>
            <a:fld id="{DBB1C916-E62E-4DAE-89A5-656374E66DF9}" type="slidenum">
              <a:rPr lang="en-US"/>
              <a:pPr/>
              <a:t>‹#›</a:t>
            </a:fld>
            <a:endParaRPr lang="en-US"/>
          </a:p>
        </p:txBody>
      </p:sp>
    </p:spTree>
    <p:extLst>
      <p:ext uri="{BB962C8B-B14F-4D97-AF65-F5344CB8AC3E}">
        <p14:creationId xmlns:p14="http://schemas.microsoft.com/office/powerpoint/2010/main" val="410243356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600" kern="1200">
        <a:solidFill>
          <a:schemeClr val="tx1"/>
        </a:solidFill>
        <a:latin typeface="Arial" charset="0"/>
        <a:ea typeface="+mn-ea"/>
        <a:cs typeface="+mn-cs"/>
      </a:defRPr>
    </a:lvl1pPr>
    <a:lvl2pPr marL="584709" algn="l" rtl="0" fontAlgn="base">
      <a:spcBef>
        <a:spcPct val="30000"/>
      </a:spcBef>
      <a:spcAft>
        <a:spcPct val="0"/>
      </a:spcAft>
      <a:defRPr sz="1600" kern="1200">
        <a:solidFill>
          <a:schemeClr val="tx1"/>
        </a:solidFill>
        <a:latin typeface="Arial" charset="0"/>
        <a:ea typeface="+mn-ea"/>
        <a:cs typeface="+mn-cs"/>
      </a:defRPr>
    </a:lvl2pPr>
    <a:lvl3pPr marL="1169419" algn="l" rtl="0" fontAlgn="base">
      <a:spcBef>
        <a:spcPct val="30000"/>
      </a:spcBef>
      <a:spcAft>
        <a:spcPct val="0"/>
      </a:spcAft>
      <a:defRPr sz="1600" kern="1200">
        <a:solidFill>
          <a:schemeClr val="tx1"/>
        </a:solidFill>
        <a:latin typeface="Arial" charset="0"/>
        <a:ea typeface="+mn-ea"/>
        <a:cs typeface="+mn-cs"/>
      </a:defRPr>
    </a:lvl3pPr>
    <a:lvl4pPr marL="1754128" algn="l" rtl="0" fontAlgn="base">
      <a:spcBef>
        <a:spcPct val="30000"/>
      </a:spcBef>
      <a:spcAft>
        <a:spcPct val="0"/>
      </a:spcAft>
      <a:defRPr sz="1600" kern="1200">
        <a:solidFill>
          <a:schemeClr val="tx1"/>
        </a:solidFill>
        <a:latin typeface="Arial" charset="0"/>
        <a:ea typeface="+mn-ea"/>
        <a:cs typeface="+mn-cs"/>
      </a:defRPr>
    </a:lvl4pPr>
    <a:lvl5pPr marL="2338837" algn="l" rtl="0" fontAlgn="base">
      <a:spcBef>
        <a:spcPct val="30000"/>
      </a:spcBef>
      <a:spcAft>
        <a:spcPct val="0"/>
      </a:spcAft>
      <a:defRPr sz="1600" kern="1200">
        <a:solidFill>
          <a:schemeClr val="tx1"/>
        </a:solidFill>
        <a:latin typeface="Arial" charset="0"/>
        <a:ea typeface="+mn-ea"/>
        <a:cs typeface="+mn-cs"/>
      </a:defRPr>
    </a:lvl5pPr>
    <a:lvl6pPr marL="2923546" algn="l" defTabSz="1169419" rtl="0" eaLnBrk="1" latinLnBrk="0" hangingPunct="1">
      <a:defRPr sz="1600" kern="1200">
        <a:solidFill>
          <a:schemeClr val="tx1"/>
        </a:solidFill>
        <a:latin typeface="+mn-lt"/>
        <a:ea typeface="+mn-ea"/>
        <a:cs typeface="+mn-cs"/>
      </a:defRPr>
    </a:lvl6pPr>
    <a:lvl7pPr marL="3508256" algn="l" defTabSz="1169419" rtl="0" eaLnBrk="1" latinLnBrk="0" hangingPunct="1">
      <a:defRPr sz="1600" kern="1200">
        <a:solidFill>
          <a:schemeClr val="tx1"/>
        </a:solidFill>
        <a:latin typeface="+mn-lt"/>
        <a:ea typeface="+mn-ea"/>
        <a:cs typeface="+mn-cs"/>
      </a:defRPr>
    </a:lvl7pPr>
    <a:lvl8pPr marL="4092964" algn="l" defTabSz="1169419" rtl="0" eaLnBrk="1" latinLnBrk="0" hangingPunct="1">
      <a:defRPr sz="1600" kern="1200">
        <a:solidFill>
          <a:schemeClr val="tx1"/>
        </a:solidFill>
        <a:latin typeface="+mn-lt"/>
        <a:ea typeface="+mn-ea"/>
        <a:cs typeface="+mn-cs"/>
      </a:defRPr>
    </a:lvl8pPr>
    <a:lvl9pPr marL="4677674" algn="l" defTabSz="1169419"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ED1EC2-6DB4-42EB-B6C8-CD49374EC66A}" type="slidenum">
              <a:rPr lang="en-US"/>
              <a:pPr/>
              <a:t>1</a:t>
            </a:fld>
            <a:endParaRPr lang="en-US"/>
          </a:p>
        </p:txBody>
      </p:sp>
      <p:sp>
        <p:nvSpPr>
          <p:cNvPr id="4098" name="Rectangle 2"/>
          <p:cNvSpPr>
            <a:spLocks noGrp="1" noRot="1" noChangeAspect="1" noChangeArrowheads="1" noTextEdit="1"/>
          </p:cNvSpPr>
          <p:nvPr>
            <p:ph type="sldImg"/>
          </p:nvPr>
        </p:nvSpPr>
        <p:spPr>
          <a:xfrm>
            <a:off x="-779463" y="1174750"/>
            <a:ext cx="11769726" cy="5884863"/>
          </a:xfrm>
          <a:ln/>
        </p:spPr>
      </p:sp>
      <p:sp>
        <p:nvSpPr>
          <p:cNvPr id="409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053839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vmlDrawing" Target="../drawings/vmlDrawing1.vm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hyperlink" Target="http://www.postersession.com/" TargetMode="External"/><Relationship Id="rId5" Type="http://schemas.openxmlformats.org/officeDocument/2006/relationships/image" Target="../media/image1.w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1038" name="Object 14"/>
          <p:cNvGraphicFramePr>
            <a:graphicFrameLocks noChangeAspect="1"/>
          </p:cNvGraphicFramePr>
          <p:nvPr/>
        </p:nvGraphicFramePr>
        <p:xfrm>
          <a:off x="37780297" y="22482025"/>
          <a:ext cx="6854913" cy="185209"/>
        </p:xfrm>
        <a:graphic>
          <a:graphicData uri="http://schemas.openxmlformats.org/presentationml/2006/ole">
            <mc:AlternateContent xmlns:mc="http://schemas.openxmlformats.org/markup-compatibility/2006">
              <mc:Choice xmlns:v="urn:schemas-microsoft-com:vml" Requires="v">
                <p:oleObj spid="_x0000_s1693" name="CorelDRAW" r:id="rId4" imgW="8833104" imgH="310896" progId="">
                  <p:embed/>
                </p:oleObj>
              </mc:Choice>
              <mc:Fallback>
                <p:oleObj name="CorelDRAW" r:id="rId4" imgW="8833104" imgH="310896" progId="">
                  <p:embed/>
                  <p:pic>
                    <p:nvPicPr>
                      <p:cNvPr id="0"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80297" y="22482025"/>
                        <a:ext cx="6854913" cy="185209"/>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2" name="TextBox 1">
            <a:hlinkClick r:id="rId6"/>
          </p:cNvPr>
          <p:cNvSpPr txBox="1"/>
          <p:nvPr userDrawn="1"/>
        </p:nvSpPr>
        <p:spPr>
          <a:xfrm>
            <a:off x="42186085" y="22653905"/>
            <a:ext cx="376447" cy="134120"/>
          </a:xfrm>
          <a:prstGeom prst="rect">
            <a:avLst/>
          </a:prstGeom>
          <a:noFill/>
        </p:spPr>
        <p:txBody>
          <a:bodyPr wrap="none" lIns="116943" tIns="58470" rIns="116943" bIns="58470" rtlCol="0">
            <a:spAutoFit/>
          </a:bodyPr>
          <a:lstStyle/>
          <a:p>
            <a:pPr marL="0" marR="0" indent="0" algn="ctr" defTabSz="1169419" rtl="0" eaLnBrk="1" fontAlgn="base" latinLnBrk="0" hangingPunct="1">
              <a:lnSpc>
                <a:spcPct val="100000"/>
              </a:lnSpc>
              <a:spcBef>
                <a:spcPct val="0"/>
              </a:spcBef>
              <a:spcAft>
                <a:spcPct val="0"/>
              </a:spcAft>
              <a:buClrTx/>
              <a:buSzTx/>
              <a:buFontTx/>
              <a:buNone/>
              <a:tabLst/>
              <a:defRPr/>
            </a:pPr>
            <a:r>
              <a:rPr lang="en-US" sz="100" dirty="0" smtClean="0">
                <a:hlinkClick r:id="rId6"/>
              </a:rPr>
              <a:t>www.postersession.com</a:t>
            </a:r>
            <a:endParaRPr lang="en-US" sz="100" dirty="0" smtClean="0"/>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3408775" rtl="0" fontAlgn="base">
        <a:spcBef>
          <a:spcPct val="0"/>
        </a:spcBef>
        <a:spcAft>
          <a:spcPct val="0"/>
        </a:spcAft>
        <a:defRPr sz="16400">
          <a:solidFill>
            <a:schemeClr val="tx2"/>
          </a:solidFill>
          <a:latin typeface="+mj-lt"/>
          <a:ea typeface="+mj-ea"/>
          <a:cs typeface="+mj-cs"/>
        </a:defRPr>
      </a:lvl1pPr>
      <a:lvl2pPr algn="ctr" defTabSz="3408775" rtl="0" fontAlgn="base">
        <a:spcBef>
          <a:spcPct val="0"/>
        </a:spcBef>
        <a:spcAft>
          <a:spcPct val="0"/>
        </a:spcAft>
        <a:defRPr sz="16400">
          <a:solidFill>
            <a:schemeClr val="tx2"/>
          </a:solidFill>
          <a:latin typeface="Arial" charset="0"/>
        </a:defRPr>
      </a:lvl2pPr>
      <a:lvl3pPr algn="ctr" defTabSz="3408775" rtl="0" fontAlgn="base">
        <a:spcBef>
          <a:spcPct val="0"/>
        </a:spcBef>
        <a:spcAft>
          <a:spcPct val="0"/>
        </a:spcAft>
        <a:defRPr sz="16400">
          <a:solidFill>
            <a:schemeClr val="tx2"/>
          </a:solidFill>
          <a:latin typeface="Arial" charset="0"/>
        </a:defRPr>
      </a:lvl3pPr>
      <a:lvl4pPr algn="ctr" defTabSz="3408775" rtl="0" fontAlgn="base">
        <a:spcBef>
          <a:spcPct val="0"/>
        </a:spcBef>
        <a:spcAft>
          <a:spcPct val="0"/>
        </a:spcAft>
        <a:defRPr sz="16400">
          <a:solidFill>
            <a:schemeClr val="tx2"/>
          </a:solidFill>
          <a:latin typeface="Arial" charset="0"/>
        </a:defRPr>
      </a:lvl4pPr>
      <a:lvl5pPr algn="ctr" defTabSz="3408775" rtl="0" fontAlgn="base">
        <a:spcBef>
          <a:spcPct val="0"/>
        </a:spcBef>
        <a:spcAft>
          <a:spcPct val="0"/>
        </a:spcAft>
        <a:defRPr sz="16400">
          <a:solidFill>
            <a:schemeClr val="tx2"/>
          </a:solidFill>
          <a:latin typeface="Arial" charset="0"/>
        </a:defRPr>
      </a:lvl5pPr>
      <a:lvl6pPr marL="584709" algn="ctr" defTabSz="3408775" rtl="0" fontAlgn="base">
        <a:spcBef>
          <a:spcPct val="0"/>
        </a:spcBef>
        <a:spcAft>
          <a:spcPct val="0"/>
        </a:spcAft>
        <a:defRPr sz="16400">
          <a:solidFill>
            <a:schemeClr val="tx2"/>
          </a:solidFill>
          <a:latin typeface="Arial" charset="0"/>
        </a:defRPr>
      </a:lvl6pPr>
      <a:lvl7pPr marL="1169419" algn="ctr" defTabSz="3408775" rtl="0" fontAlgn="base">
        <a:spcBef>
          <a:spcPct val="0"/>
        </a:spcBef>
        <a:spcAft>
          <a:spcPct val="0"/>
        </a:spcAft>
        <a:defRPr sz="16400">
          <a:solidFill>
            <a:schemeClr val="tx2"/>
          </a:solidFill>
          <a:latin typeface="Arial" charset="0"/>
        </a:defRPr>
      </a:lvl7pPr>
      <a:lvl8pPr marL="1754128" algn="ctr" defTabSz="3408775" rtl="0" fontAlgn="base">
        <a:spcBef>
          <a:spcPct val="0"/>
        </a:spcBef>
        <a:spcAft>
          <a:spcPct val="0"/>
        </a:spcAft>
        <a:defRPr sz="16400">
          <a:solidFill>
            <a:schemeClr val="tx2"/>
          </a:solidFill>
          <a:latin typeface="Arial" charset="0"/>
        </a:defRPr>
      </a:lvl8pPr>
      <a:lvl9pPr marL="2338837" algn="ctr" defTabSz="3408775" rtl="0" fontAlgn="base">
        <a:spcBef>
          <a:spcPct val="0"/>
        </a:spcBef>
        <a:spcAft>
          <a:spcPct val="0"/>
        </a:spcAft>
        <a:defRPr sz="16400">
          <a:solidFill>
            <a:schemeClr val="tx2"/>
          </a:solidFill>
          <a:latin typeface="Arial" charset="0"/>
        </a:defRPr>
      </a:lvl9pPr>
    </p:titleStyle>
    <p:bodyStyle>
      <a:lvl1pPr marL="1279051" indent="-1279051" algn="l" defTabSz="3408775" rtl="0" fontAlgn="base">
        <a:spcBef>
          <a:spcPct val="20000"/>
        </a:spcBef>
        <a:spcAft>
          <a:spcPct val="0"/>
        </a:spcAft>
        <a:buChar char="•"/>
        <a:defRPr sz="11900">
          <a:solidFill>
            <a:schemeClr val="tx1"/>
          </a:solidFill>
          <a:latin typeface="+mn-lt"/>
          <a:ea typeface="+mn-ea"/>
          <a:cs typeface="+mn-cs"/>
        </a:defRPr>
      </a:lvl1pPr>
      <a:lvl2pPr marL="2769248" indent="-1065877" algn="l" defTabSz="3408775" rtl="0" fontAlgn="base">
        <a:spcBef>
          <a:spcPct val="20000"/>
        </a:spcBef>
        <a:spcAft>
          <a:spcPct val="0"/>
        </a:spcAft>
        <a:buChar char="–"/>
        <a:defRPr sz="10300">
          <a:solidFill>
            <a:schemeClr val="tx1"/>
          </a:solidFill>
          <a:latin typeface="+mn-lt"/>
        </a:defRPr>
      </a:lvl2pPr>
      <a:lvl3pPr marL="4259444" indent="-850672" algn="l" defTabSz="3408775" rtl="0" fontAlgn="base">
        <a:spcBef>
          <a:spcPct val="20000"/>
        </a:spcBef>
        <a:spcAft>
          <a:spcPct val="0"/>
        </a:spcAft>
        <a:buChar char="•"/>
        <a:defRPr sz="9000">
          <a:solidFill>
            <a:schemeClr val="tx1"/>
          </a:solidFill>
          <a:latin typeface="+mn-lt"/>
        </a:defRPr>
      </a:lvl3pPr>
      <a:lvl4pPr marL="5962815" indent="-850672" algn="l" defTabSz="3408775" rtl="0" fontAlgn="base">
        <a:spcBef>
          <a:spcPct val="20000"/>
        </a:spcBef>
        <a:spcAft>
          <a:spcPct val="0"/>
        </a:spcAft>
        <a:buChar char="–"/>
        <a:defRPr sz="7400">
          <a:solidFill>
            <a:schemeClr val="tx1"/>
          </a:solidFill>
          <a:latin typeface="+mn-lt"/>
        </a:defRPr>
      </a:lvl4pPr>
      <a:lvl5pPr marL="7668219" indent="-852701" algn="l" defTabSz="3408775" rtl="0" fontAlgn="base">
        <a:spcBef>
          <a:spcPct val="20000"/>
        </a:spcBef>
        <a:spcAft>
          <a:spcPct val="0"/>
        </a:spcAft>
        <a:buChar char="»"/>
        <a:defRPr sz="7400">
          <a:solidFill>
            <a:schemeClr val="tx1"/>
          </a:solidFill>
          <a:latin typeface="+mn-lt"/>
        </a:defRPr>
      </a:lvl5pPr>
      <a:lvl6pPr marL="8252928" indent="-852701" algn="l" defTabSz="3408775" rtl="0" fontAlgn="base">
        <a:spcBef>
          <a:spcPct val="20000"/>
        </a:spcBef>
        <a:spcAft>
          <a:spcPct val="0"/>
        </a:spcAft>
        <a:buChar char="»"/>
        <a:defRPr sz="7400">
          <a:solidFill>
            <a:schemeClr val="tx1"/>
          </a:solidFill>
          <a:latin typeface="+mn-lt"/>
        </a:defRPr>
      </a:lvl6pPr>
      <a:lvl7pPr marL="8837637" indent="-852701" algn="l" defTabSz="3408775" rtl="0" fontAlgn="base">
        <a:spcBef>
          <a:spcPct val="20000"/>
        </a:spcBef>
        <a:spcAft>
          <a:spcPct val="0"/>
        </a:spcAft>
        <a:buChar char="»"/>
        <a:defRPr sz="7400">
          <a:solidFill>
            <a:schemeClr val="tx1"/>
          </a:solidFill>
          <a:latin typeface="+mn-lt"/>
        </a:defRPr>
      </a:lvl7pPr>
      <a:lvl8pPr marL="9422346" indent="-852701" algn="l" defTabSz="3408775" rtl="0" fontAlgn="base">
        <a:spcBef>
          <a:spcPct val="20000"/>
        </a:spcBef>
        <a:spcAft>
          <a:spcPct val="0"/>
        </a:spcAft>
        <a:buChar char="»"/>
        <a:defRPr sz="7400">
          <a:solidFill>
            <a:schemeClr val="tx1"/>
          </a:solidFill>
          <a:latin typeface="+mn-lt"/>
        </a:defRPr>
      </a:lvl8pPr>
      <a:lvl9pPr marL="10007055" indent="-852701" algn="l" defTabSz="3408775" rtl="0" fontAlgn="base">
        <a:spcBef>
          <a:spcPct val="20000"/>
        </a:spcBef>
        <a:spcAft>
          <a:spcPct val="0"/>
        </a:spcAft>
        <a:buChar char="»"/>
        <a:defRPr sz="7400">
          <a:solidFill>
            <a:schemeClr val="tx1"/>
          </a:solidFill>
          <a:latin typeface="+mn-lt"/>
        </a:defRPr>
      </a:lvl9pPr>
    </p:bodyStyle>
    <p:otherStyle>
      <a:defPPr>
        <a:defRPr lang="en-US"/>
      </a:defPPr>
      <a:lvl1pPr marL="0" algn="l" defTabSz="1169419" rtl="0" eaLnBrk="1" latinLnBrk="0" hangingPunct="1">
        <a:defRPr sz="2300" kern="1200">
          <a:solidFill>
            <a:schemeClr val="tx1"/>
          </a:solidFill>
          <a:latin typeface="+mn-lt"/>
          <a:ea typeface="+mn-ea"/>
          <a:cs typeface="+mn-cs"/>
        </a:defRPr>
      </a:lvl1pPr>
      <a:lvl2pPr marL="584709" algn="l" defTabSz="1169419" rtl="0" eaLnBrk="1" latinLnBrk="0" hangingPunct="1">
        <a:defRPr sz="2300" kern="1200">
          <a:solidFill>
            <a:schemeClr val="tx1"/>
          </a:solidFill>
          <a:latin typeface="+mn-lt"/>
          <a:ea typeface="+mn-ea"/>
          <a:cs typeface="+mn-cs"/>
        </a:defRPr>
      </a:lvl2pPr>
      <a:lvl3pPr marL="1169419" algn="l" defTabSz="1169419" rtl="0" eaLnBrk="1" latinLnBrk="0" hangingPunct="1">
        <a:defRPr sz="2300" kern="1200">
          <a:solidFill>
            <a:schemeClr val="tx1"/>
          </a:solidFill>
          <a:latin typeface="+mn-lt"/>
          <a:ea typeface="+mn-ea"/>
          <a:cs typeface="+mn-cs"/>
        </a:defRPr>
      </a:lvl3pPr>
      <a:lvl4pPr marL="1754128" algn="l" defTabSz="1169419" rtl="0" eaLnBrk="1" latinLnBrk="0" hangingPunct="1">
        <a:defRPr sz="2300" kern="1200">
          <a:solidFill>
            <a:schemeClr val="tx1"/>
          </a:solidFill>
          <a:latin typeface="+mn-lt"/>
          <a:ea typeface="+mn-ea"/>
          <a:cs typeface="+mn-cs"/>
        </a:defRPr>
      </a:lvl4pPr>
      <a:lvl5pPr marL="2338837" algn="l" defTabSz="1169419" rtl="0" eaLnBrk="1" latinLnBrk="0" hangingPunct="1">
        <a:defRPr sz="2300" kern="1200">
          <a:solidFill>
            <a:schemeClr val="tx1"/>
          </a:solidFill>
          <a:latin typeface="+mn-lt"/>
          <a:ea typeface="+mn-ea"/>
          <a:cs typeface="+mn-cs"/>
        </a:defRPr>
      </a:lvl5pPr>
      <a:lvl6pPr marL="2923546" algn="l" defTabSz="1169419" rtl="0" eaLnBrk="1" latinLnBrk="0" hangingPunct="1">
        <a:defRPr sz="2300" kern="1200">
          <a:solidFill>
            <a:schemeClr val="tx1"/>
          </a:solidFill>
          <a:latin typeface="+mn-lt"/>
          <a:ea typeface="+mn-ea"/>
          <a:cs typeface="+mn-cs"/>
        </a:defRPr>
      </a:lvl6pPr>
      <a:lvl7pPr marL="3508256" algn="l" defTabSz="1169419" rtl="0" eaLnBrk="1" latinLnBrk="0" hangingPunct="1">
        <a:defRPr sz="2300" kern="1200">
          <a:solidFill>
            <a:schemeClr val="tx1"/>
          </a:solidFill>
          <a:latin typeface="+mn-lt"/>
          <a:ea typeface="+mn-ea"/>
          <a:cs typeface="+mn-cs"/>
        </a:defRPr>
      </a:lvl7pPr>
      <a:lvl8pPr marL="4092964" algn="l" defTabSz="1169419" rtl="0" eaLnBrk="1" latinLnBrk="0" hangingPunct="1">
        <a:defRPr sz="2300" kern="1200">
          <a:solidFill>
            <a:schemeClr val="tx1"/>
          </a:solidFill>
          <a:latin typeface="+mn-lt"/>
          <a:ea typeface="+mn-ea"/>
          <a:cs typeface="+mn-cs"/>
        </a:defRPr>
      </a:lvl8pPr>
      <a:lvl9pPr marL="4677674" algn="l" defTabSz="1169419" rtl="0" eaLnBrk="1" latinLnBrk="0" hangingPunct="1">
        <a:defRPr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18" Type="http://schemas.openxmlformats.org/officeDocument/2006/relationships/image" Target="../media/image17.jpeg"/><Relationship Id="rId3" Type="http://schemas.openxmlformats.org/officeDocument/2006/relationships/image" Target="../media/image2.png"/><Relationship Id="rId21" Type="http://schemas.openxmlformats.org/officeDocument/2006/relationships/image" Target="../media/image19.png"/><Relationship Id="rId7" Type="http://schemas.openxmlformats.org/officeDocument/2006/relationships/image" Target="../media/image6.tiff"/><Relationship Id="rId12" Type="http://schemas.openxmlformats.org/officeDocument/2006/relationships/image" Target="../media/image11.jpeg"/><Relationship Id="rId17" Type="http://schemas.openxmlformats.org/officeDocument/2006/relationships/image" Target="../media/image16.jpeg"/><Relationship Id="rId2" Type="http://schemas.openxmlformats.org/officeDocument/2006/relationships/notesSlide" Target="../notesSlides/notesSlide1.xml"/><Relationship Id="rId16" Type="http://schemas.openxmlformats.org/officeDocument/2006/relationships/image" Target="../media/image15.jpeg"/><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image" Target="../media/image5.tiff"/><Relationship Id="rId11" Type="http://schemas.openxmlformats.org/officeDocument/2006/relationships/image" Target="../media/image10.jpeg"/><Relationship Id="rId5" Type="http://schemas.openxmlformats.org/officeDocument/2006/relationships/image" Target="../media/image4.tiff"/><Relationship Id="rId15" Type="http://schemas.openxmlformats.org/officeDocument/2006/relationships/image" Target="../media/image14.png"/><Relationship Id="rId10" Type="http://schemas.openxmlformats.org/officeDocument/2006/relationships/image" Target="../media/image9.jpeg"/><Relationship Id="rId19" Type="http://schemas.openxmlformats.org/officeDocument/2006/relationships/image" Target="../media/image18.jpeg"/><Relationship Id="rId4" Type="http://schemas.openxmlformats.org/officeDocument/2006/relationships/image" Target="../media/image3.tiff"/><Relationship Id="rId9" Type="http://schemas.openxmlformats.org/officeDocument/2006/relationships/image" Target="../media/image8.jpeg"/><Relationship Id="rId14" Type="http://schemas.openxmlformats.org/officeDocument/2006/relationships/image" Target="../media/image13.png"/><Relationship Id="rId22"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bwMode="auto">
          <a:xfrm>
            <a:off x="35839832" y="21719153"/>
            <a:ext cx="9449661" cy="968644"/>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2665413" rtl="0" eaLnBrk="1" fontAlgn="base" latinLnBrk="0" hangingPunct="1">
              <a:lnSpc>
                <a:spcPct val="100000"/>
              </a:lnSpc>
              <a:spcBef>
                <a:spcPct val="0"/>
              </a:spcBef>
              <a:spcAft>
                <a:spcPct val="0"/>
              </a:spcAft>
              <a:buClrTx/>
              <a:buSzTx/>
              <a:buFontTx/>
              <a:buNone/>
              <a:tabLst/>
            </a:pPr>
            <a:endParaRPr kumimoji="0" lang="en-US" sz="5200" b="0" i="0" u="none" strike="noStrike" cap="none" normalizeH="0" baseline="0" smtClean="0">
              <a:ln>
                <a:noFill/>
              </a:ln>
              <a:solidFill>
                <a:schemeClr val="tx1"/>
              </a:solidFill>
              <a:effectLst/>
              <a:latin typeface="Arial" charset="0"/>
            </a:endParaRPr>
          </a:p>
        </p:txBody>
      </p:sp>
      <p:sp>
        <p:nvSpPr>
          <p:cNvPr id="92" name="Rounded Rectangle 91"/>
          <p:cNvSpPr/>
          <p:nvPr/>
        </p:nvSpPr>
        <p:spPr bwMode="auto">
          <a:xfrm>
            <a:off x="35814000" y="15392400"/>
            <a:ext cx="9448800" cy="4749800"/>
          </a:xfrm>
          <a:prstGeom prst="roundRect">
            <a:avLst>
              <a:gd name="adj" fmla="val 2170"/>
            </a:avLst>
          </a:prstGeom>
          <a:solidFill>
            <a:srgbClr val="0000CA">
              <a:alpha val="72000"/>
            </a:srgbClr>
          </a:solidFill>
          <a:ln w="28575" cap="flat" cmpd="sng" algn="ctr">
            <a:solidFill>
              <a:srgbClr val="FFFF00"/>
            </a:solidFill>
            <a:prstDash val="solid"/>
            <a:round/>
            <a:headEnd type="none" w="med" len="med"/>
            <a:tailEnd type="none" w="med" len="med"/>
          </a:ln>
          <a:effectLst/>
        </p:spPr>
        <p:txBody>
          <a:bodyPr vert="horz" wrap="none" lIns="95244" tIns="47622" rIns="95244" bIns="47622" numCol="1" rtlCol="0" anchor="ctr" anchorCtr="0" compatLnSpc="1">
            <a:prstTxWarp prst="textNoShape">
              <a:avLst/>
            </a:prstTxWarp>
          </a:bodyPr>
          <a:lstStyle/>
          <a:p>
            <a:pPr defTabSz="2776294"/>
            <a:endParaRPr lang="en-US" sz="5400" dirty="0"/>
          </a:p>
        </p:txBody>
      </p:sp>
      <p:sp>
        <p:nvSpPr>
          <p:cNvPr id="90" name="Rounded Rectangle 89"/>
          <p:cNvSpPr/>
          <p:nvPr/>
        </p:nvSpPr>
        <p:spPr bwMode="auto">
          <a:xfrm>
            <a:off x="24408354" y="17449800"/>
            <a:ext cx="11126246" cy="5181600"/>
          </a:xfrm>
          <a:prstGeom prst="roundRect">
            <a:avLst>
              <a:gd name="adj" fmla="val 2170"/>
            </a:avLst>
          </a:prstGeom>
          <a:solidFill>
            <a:srgbClr val="0000CA">
              <a:alpha val="72000"/>
            </a:srgbClr>
          </a:solidFill>
          <a:ln w="28575" cap="flat" cmpd="sng" algn="ctr">
            <a:solidFill>
              <a:srgbClr val="FFFF00"/>
            </a:solidFill>
            <a:prstDash val="solid"/>
            <a:round/>
            <a:headEnd type="none" w="med" len="med"/>
            <a:tailEnd type="none" w="med" len="med"/>
          </a:ln>
          <a:effectLst/>
        </p:spPr>
        <p:txBody>
          <a:bodyPr vert="horz" wrap="none" lIns="95244" tIns="47622" rIns="95244" bIns="47622" numCol="1" rtlCol="0" anchor="ctr" anchorCtr="0" compatLnSpc="1">
            <a:prstTxWarp prst="textNoShape">
              <a:avLst/>
            </a:prstTxWarp>
          </a:bodyPr>
          <a:lstStyle/>
          <a:p>
            <a:pPr defTabSz="2776294"/>
            <a:endParaRPr lang="en-US" sz="5400" dirty="0"/>
          </a:p>
        </p:txBody>
      </p:sp>
      <p:sp>
        <p:nvSpPr>
          <p:cNvPr id="76" name="Rounded Rectangle 75"/>
          <p:cNvSpPr/>
          <p:nvPr/>
        </p:nvSpPr>
        <p:spPr bwMode="auto">
          <a:xfrm>
            <a:off x="12931297" y="13006885"/>
            <a:ext cx="11181784" cy="9674616"/>
          </a:xfrm>
          <a:prstGeom prst="roundRect">
            <a:avLst>
              <a:gd name="adj" fmla="val 2170"/>
            </a:avLst>
          </a:prstGeom>
          <a:solidFill>
            <a:srgbClr val="0000CA">
              <a:alpha val="72000"/>
            </a:srgbClr>
          </a:solidFill>
          <a:ln w="28575" cap="flat" cmpd="sng" algn="ctr">
            <a:solidFill>
              <a:srgbClr val="FFFF00"/>
            </a:solidFill>
            <a:prstDash val="solid"/>
            <a:round/>
            <a:headEnd type="none" w="med" len="med"/>
            <a:tailEnd type="none" w="med" len="med"/>
          </a:ln>
          <a:effectLst/>
        </p:spPr>
        <p:txBody>
          <a:bodyPr vert="horz" wrap="none" lIns="95244" tIns="47622" rIns="95244" bIns="47622" numCol="1" rtlCol="0" anchor="ctr" anchorCtr="0" compatLnSpc="1">
            <a:prstTxWarp prst="textNoShape">
              <a:avLst/>
            </a:prstTxWarp>
          </a:bodyPr>
          <a:lstStyle/>
          <a:p>
            <a:pPr defTabSz="2776294"/>
            <a:endParaRPr lang="en-US" sz="5400" dirty="0"/>
          </a:p>
        </p:txBody>
      </p:sp>
      <p:sp>
        <p:nvSpPr>
          <p:cNvPr id="17" name="Rounded Rectangle 16"/>
          <p:cNvSpPr/>
          <p:nvPr/>
        </p:nvSpPr>
        <p:spPr bwMode="auto">
          <a:xfrm>
            <a:off x="8726584" y="235911"/>
            <a:ext cx="30782594" cy="2251898"/>
          </a:xfrm>
          <a:prstGeom prst="roundRect">
            <a:avLst/>
          </a:prstGeom>
          <a:solidFill>
            <a:schemeClr val="tx1"/>
          </a:solidFill>
          <a:ln w="57150" cap="flat" cmpd="sng" algn="ctr">
            <a:solidFill>
              <a:schemeClr val="bg1"/>
            </a:solidFill>
            <a:prstDash val="solid"/>
            <a:round/>
            <a:headEnd type="none" w="med" len="med"/>
            <a:tailEnd type="none" w="med" len="med"/>
          </a:ln>
          <a:effectLst/>
        </p:spPr>
        <p:txBody>
          <a:bodyPr vert="horz" wrap="none" lIns="95244" tIns="47622" rIns="95244" bIns="47622" numCol="1" rtlCol="0" anchor="ctr" anchorCtr="0" compatLnSpc="1">
            <a:prstTxWarp prst="textNoShape">
              <a:avLst/>
            </a:prstTxWarp>
          </a:bodyPr>
          <a:lstStyle/>
          <a:p>
            <a:pPr defTabSz="2776294"/>
            <a:r>
              <a:rPr lang="en-US" sz="6200" b="1" dirty="0" smtClean="0">
                <a:solidFill>
                  <a:schemeClr val="bg1"/>
                </a:solidFill>
              </a:rPr>
              <a:t>Round Mountain and Other </a:t>
            </a:r>
            <a:r>
              <a:rPr lang="en-US" sz="6200" b="1" dirty="0" err="1" smtClean="0">
                <a:solidFill>
                  <a:schemeClr val="bg1"/>
                </a:solidFill>
              </a:rPr>
              <a:t>Cerros</a:t>
            </a:r>
            <a:r>
              <a:rPr lang="en-US" sz="6200" b="1" dirty="0" smtClean="0">
                <a:solidFill>
                  <a:schemeClr val="bg1"/>
                </a:solidFill>
              </a:rPr>
              <a:t> de </a:t>
            </a:r>
            <a:r>
              <a:rPr lang="en-US" sz="6200" b="1" dirty="0" err="1" smtClean="0">
                <a:solidFill>
                  <a:schemeClr val="bg1"/>
                </a:solidFill>
              </a:rPr>
              <a:t>Trincheras</a:t>
            </a:r>
            <a:r>
              <a:rPr lang="en-US" sz="6200" b="1" dirty="0" smtClean="0">
                <a:solidFill>
                  <a:schemeClr val="bg1"/>
                </a:solidFill>
              </a:rPr>
              <a:t> of the Upper Gila River, Arizona  </a:t>
            </a:r>
          </a:p>
          <a:p>
            <a:pPr defTabSz="2776294"/>
            <a:r>
              <a:rPr lang="en-US" sz="4400" b="1" i="1" dirty="0" smtClean="0">
                <a:solidFill>
                  <a:srgbClr val="FFFFCC"/>
                </a:solidFill>
                <a:effectLst>
                  <a:outerShdw blurRad="38100" dist="38100" dir="2700000" algn="tl">
                    <a:srgbClr val="000000">
                      <a:alpha val="43137"/>
                    </a:srgbClr>
                  </a:outerShdw>
                </a:effectLst>
              </a:rPr>
              <a:t>Robert J. Hard, John R. </a:t>
            </a:r>
            <a:r>
              <a:rPr lang="en-US" sz="4400" b="1" i="1" dirty="0" err="1" smtClean="0">
                <a:solidFill>
                  <a:srgbClr val="FFFFCC"/>
                </a:solidFill>
                <a:effectLst>
                  <a:outerShdw blurRad="38100" dist="38100" dir="2700000" algn="tl">
                    <a:srgbClr val="000000">
                      <a:alpha val="43137"/>
                    </a:srgbClr>
                  </a:outerShdw>
                </a:effectLst>
              </a:rPr>
              <a:t>Roney</a:t>
            </a:r>
            <a:r>
              <a:rPr lang="en-US" sz="4400" b="1" i="1" dirty="0" smtClean="0">
                <a:solidFill>
                  <a:srgbClr val="FFFFCC"/>
                </a:solidFill>
                <a:effectLst>
                  <a:outerShdw blurRad="38100" dist="38100" dir="2700000" algn="tl">
                    <a:srgbClr val="000000">
                      <a:alpha val="43137"/>
                    </a:srgbClr>
                  </a:outerShdw>
                </a:effectLst>
              </a:rPr>
              <a:t>, A.C. </a:t>
            </a:r>
            <a:r>
              <a:rPr lang="en-US" sz="4400" b="1" i="1" dirty="0" err="1" smtClean="0">
                <a:solidFill>
                  <a:srgbClr val="FFFFCC"/>
                </a:solidFill>
                <a:effectLst>
                  <a:outerShdw blurRad="38100" dist="38100" dir="2700000" algn="tl">
                    <a:srgbClr val="000000">
                      <a:alpha val="43137"/>
                    </a:srgbClr>
                  </a:outerShdw>
                </a:effectLst>
              </a:rPr>
              <a:t>MacWilliams</a:t>
            </a:r>
            <a:r>
              <a:rPr lang="en-US" sz="4400" b="1" i="1" dirty="0" smtClean="0">
                <a:solidFill>
                  <a:srgbClr val="FFFFCC"/>
                </a:solidFill>
                <a:effectLst>
                  <a:outerShdw blurRad="38100" dist="38100" dir="2700000" algn="tl">
                    <a:srgbClr val="000000">
                      <a:alpha val="43137"/>
                    </a:srgbClr>
                  </a:outerShdw>
                </a:effectLst>
              </a:rPr>
              <a:t>, Karen Adams, and Mary Whisenhunt </a:t>
            </a:r>
            <a:endParaRPr lang="en-US" sz="4400" i="1" dirty="0">
              <a:solidFill>
                <a:srgbClr val="FFFFCC"/>
              </a:solidFill>
              <a:effectLst>
                <a:outerShdw blurRad="38100" dist="38100" dir="2700000" algn="tl">
                  <a:srgbClr val="000000">
                    <a:alpha val="43137"/>
                  </a:srgbClr>
                </a:outerShdw>
              </a:effectLst>
            </a:endParaRPr>
          </a:p>
        </p:txBody>
      </p:sp>
      <p:sp>
        <p:nvSpPr>
          <p:cNvPr id="41" name="Rounded Rectangle 40"/>
          <p:cNvSpPr/>
          <p:nvPr/>
        </p:nvSpPr>
        <p:spPr bwMode="auto">
          <a:xfrm>
            <a:off x="12865433" y="2796971"/>
            <a:ext cx="11264567" cy="9884886"/>
          </a:xfrm>
          <a:prstGeom prst="roundRect">
            <a:avLst>
              <a:gd name="adj" fmla="val 2170"/>
            </a:avLst>
          </a:prstGeom>
          <a:solidFill>
            <a:srgbClr val="0000CA">
              <a:alpha val="72000"/>
            </a:srgbClr>
          </a:solidFill>
          <a:ln w="28575" cap="flat" cmpd="sng" algn="ctr">
            <a:solidFill>
              <a:srgbClr val="FFFF00"/>
            </a:solidFill>
            <a:prstDash val="solid"/>
            <a:round/>
            <a:headEnd type="none" w="med" len="med"/>
            <a:tailEnd type="none" w="med" len="med"/>
          </a:ln>
          <a:effectLst/>
        </p:spPr>
        <p:txBody>
          <a:bodyPr vert="horz" wrap="none" lIns="95244" tIns="47622" rIns="95244" bIns="47622" numCol="1" rtlCol="0" anchor="ctr" anchorCtr="0" compatLnSpc="1">
            <a:prstTxWarp prst="textNoShape">
              <a:avLst/>
            </a:prstTxWarp>
          </a:bodyPr>
          <a:lstStyle/>
          <a:p>
            <a:pPr defTabSz="2776294"/>
            <a:endParaRPr lang="en-US" sz="3200" dirty="0">
              <a:solidFill>
                <a:schemeClr val="bg1"/>
              </a:solidFill>
            </a:endParaRPr>
          </a:p>
        </p:txBody>
      </p:sp>
      <p:sp>
        <p:nvSpPr>
          <p:cNvPr id="60" name="TextBox 59"/>
          <p:cNvSpPr txBox="1"/>
          <p:nvPr/>
        </p:nvSpPr>
        <p:spPr>
          <a:xfrm>
            <a:off x="0" y="9929"/>
            <a:ext cx="8382000" cy="2463425"/>
          </a:xfrm>
          <a:prstGeom prst="rect">
            <a:avLst/>
          </a:prstGeom>
          <a:solidFill>
            <a:schemeClr val="bg1">
              <a:lumMod val="95000"/>
            </a:schemeClr>
          </a:solidFill>
          <a:ln>
            <a:solidFill>
              <a:srgbClr val="E20434"/>
            </a:solidFill>
          </a:ln>
        </p:spPr>
        <p:txBody>
          <a:bodyPr wrap="square" lIns="116943" tIns="58470" rIns="116943" bIns="58470" rtlCol="0">
            <a:spAutoFit/>
          </a:bodyPr>
          <a:lstStyle/>
          <a:p>
            <a:pPr>
              <a:lnSpc>
                <a:spcPts val="4604"/>
              </a:lnSpc>
            </a:pPr>
            <a:r>
              <a:rPr lang="en-US" sz="3200" b="1" i="1" dirty="0" smtClean="0">
                <a:solidFill>
                  <a:srgbClr val="00B0F0"/>
                </a:solidFill>
                <a:latin typeface="+mn-lt"/>
              </a:rPr>
              <a:t>University of Texas,</a:t>
            </a:r>
          </a:p>
          <a:p>
            <a:pPr>
              <a:lnSpc>
                <a:spcPts val="4604"/>
              </a:lnSpc>
            </a:pPr>
            <a:r>
              <a:rPr lang="en-US" sz="3200" b="1" i="1" dirty="0" smtClean="0">
                <a:solidFill>
                  <a:srgbClr val="00B0F0"/>
                </a:solidFill>
                <a:latin typeface="+mn-lt"/>
              </a:rPr>
              <a:t> </a:t>
            </a:r>
            <a:r>
              <a:rPr lang="en-US" sz="3200" b="1" i="1" dirty="0">
                <a:solidFill>
                  <a:srgbClr val="00B0F0"/>
                </a:solidFill>
                <a:latin typeface="+mn-lt"/>
              </a:rPr>
              <a:t>San </a:t>
            </a:r>
            <a:r>
              <a:rPr lang="en-US" sz="3200" b="1" i="1" dirty="0" smtClean="0">
                <a:solidFill>
                  <a:srgbClr val="00B0F0"/>
                </a:solidFill>
                <a:latin typeface="+mn-lt"/>
              </a:rPr>
              <a:t>Antonio</a:t>
            </a:r>
          </a:p>
          <a:p>
            <a:pPr>
              <a:lnSpc>
                <a:spcPts val="4604"/>
              </a:lnSpc>
            </a:pPr>
            <a:r>
              <a:rPr lang="en-US" sz="3200" b="1" i="1" dirty="0" smtClean="0">
                <a:solidFill>
                  <a:srgbClr val="00B0F0"/>
                </a:solidFill>
                <a:latin typeface="+mn-lt"/>
              </a:rPr>
              <a:t>&amp;</a:t>
            </a:r>
          </a:p>
          <a:p>
            <a:pPr>
              <a:lnSpc>
                <a:spcPts val="4604"/>
              </a:lnSpc>
            </a:pPr>
            <a:r>
              <a:rPr lang="en-US" sz="3200" b="1" i="1" dirty="0" smtClean="0">
                <a:solidFill>
                  <a:srgbClr val="00B0F0"/>
                </a:solidFill>
                <a:latin typeface="+mn-lt"/>
              </a:rPr>
              <a:t>Colinas Cultural Resource Consulting</a:t>
            </a:r>
            <a:endParaRPr lang="en-US" sz="3200" b="1" i="1" dirty="0">
              <a:solidFill>
                <a:srgbClr val="00B0F0"/>
              </a:solidFill>
              <a:latin typeface="+mn-lt"/>
            </a:endParaRPr>
          </a:p>
        </p:txBody>
      </p:sp>
      <p:sp>
        <p:nvSpPr>
          <p:cNvPr id="49" name="Rounded Rectangle 48"/>
          <p:cNvSpPr/>
          <p:nvPr/>
        </p:nvSpPr>
        <p:spPr bwMode="auto">
          <a:xfrm>
            <a:off x="340660" y="2749299"/>
            <a:ext cx="12237559" cy="4015643"/>
          </a:xfrm>
          <a:prstGeom prst="roundRect">
            <a:avLst>
              <a:gd name="adj" fmla="val 7897"/>
            </a:avLst>
          </a:prstGeom>
          <a:solidFill>
            <a:srgbClr val="0000CA">
              <a:alpha val="72000"/>
            </a:srgbClr>
          </a:solidFill>
          <a:ln w="19050" cap="flat" cmpd="sng" algn="ctr">
            <a:solidFill>
              <a:srgbClr val="FFFF00"/>
            </a:solidFill>
            <a:prstDash val="solid"/>
            <a:round/>
            <a:headEnd type="none" w="med" len="med"/>
            <a:tailEnd type="none" w="med" len="med"/>
          </a:ln>
          <a:effectLst/>
        </p:spPr>
        <p:txBody>
          <a:bodyPr vert="horz" wrap="none" lIns="95244" tIns="47622" rIns="95244" bIns="47622" numCol="1" rtlCol="0" anchor="ctr" anchorCtr="0" compatLnSpc="1">
            <a:prstTxWarp prst="textNoShape">
              <a:avLst/>
            </a:prstTxWarp>
          </a:bodyPr>
          <a:lstStyle/>
          <a:p>
            <a:pPr defTabSz="2776294"/>
            <a:endParaRPr lang="en-US" sz="5400" dirty="0"/>
          </a:p>
        </p:txBody>
      </p:sp>
      <p:sp>
        <p:nvSpPr>
          <p:cNvPr id="4" name="Rounded Rectangle 3"/>
          <p:cNvSpPr/>
          <p:nvPr/>
        </p:nvSpPr>
        <p:spPr bwMode="auto">
          <a:xfrm>
            <a:off x="37749080" y="22443910"/>
            <a:ext cx="6940438" cy="223405"/>
          </a:xfrm>
          <a:prstGeom prst="roundRect">
            <a:avLst/>
          </a:prstGeom>
          <a:noFill/>
          <a:ln w="9525" cap="flat" cmpd="sng" algn="ctr">
            <a:noFill/>
            <a:prstDash val="solid"/>
            <a:round/>
            <a:headEnd type="none" w="med" len="med"/>
            <a:tailEnd type="none" w="med" len="med"/>
          </a:ln>
          <a:effectLst/>
        </p:spPr>
        <p:txBody>
          <a:bodyPr vert="horz" wrap="none" lIns="95244" tIns="47622" rIns="95244" bIns="47622" numCol="1" rtlCol="0" anchor="ctr" anchorCtr="0" compatLnSpc="1">
            <a:prstTxWarp prst="textNoShape">
              <a:avLst/>
            </a:prstTxWarp>
          </a:bodyPr>
          <a:lstStyle/>
          <a:p>
            <a:pPr defTabSz="2776294"/>
            <a:endParaRPr lang="en-US" sz="5400"/>
          </a:p>
        </p:txBody>
      </p:sp>
      <p:sp>
        <p:nvSpPr>
          <p:cNvPr id="27" name="TextBox 26"/>
          <p:cNvSpPr txBox="1"/>
          <p:nvPr/>
        </p:nvSpPr>
        <p:spPr>
          <a:xfrm>
            <a:off x="39630959" y="625370"/>
            <a:ext cx="6089041" cy="1282589"/>
          </a:xfrm>
          <a:prstGeom prst="rect">
            <a:avLst/>
          </a:prstGeom>
          <a:solidFill>
            <a:schemeClr val="bg1">
              <a:lumMod val="95000"/>
            </a:schemeClr>
          </a:solidFill>
          <a:ln>
            <a:solidFill>
              <a:srgbClr val="E20434"/>
            </a:solidFill>
          </a:ln>
        </p:spPr>
        <p:txBody>
          <a:bodyPr wrap="square" lIns="116943" tIns="58470" rIns="116943" bIns="58470" rtlCol="0">
            <a:spAutoFit/>
          </a:bodyPr>
          <a:lstStyle/>
          <a:p>
            <a:pPr>
              <a:lnSpc>
                <a:spcPts val="4604"/>
              </a:lnSpc>
            </a:pPr>
            <a:r>
              <a:rPr lang="en-US" sz="3200" b="1" i="1" dirty="0" smtClean="0">
                <a:solidFill>
                  <a:srgbClr val="00B0F0"/>
                </a:solidFill>
                <a:latin typeface="+mn-lt"/>
              </a:rPr>
              <a:t>Additional Information @</a:t>
            </a:r>
          </a:p>
          <a:p>
            <a:pPr>
              <a:lnSpc>
                <a:spcPts val="4604"/>
              </a:lnSpc>
            </a:pPr>
            <a:r>
              <a:rPr lang="en-US" sz="3200" b="1" i="1" dirty="0" err="1">
                <a:solidFill>
                  <a:srgbClr val="00B0F0"/>
                </a:solidFill>
                <a:latin typeface="+mn-lt"/>
              </a:rPr>
              <a:t>r</a:t>
            </a:r>
            <a:r>
              <a:rPr lang="en-US" sz="3200" b="1" i="1" dirty="0" err="1" smtClean="0">
                <a:solidFill>
                  <a:srgbClr val="00B0F0"/>
                </a:solidFill>
                <a:latin typeface="+mn-lt"/>
              </a:rPr>
              <a:t>obert.hard@utsa.edu</a:t>
            </a:r>
            <a:endParaRPr lang="en-US" sz="3200" i="1" dirty="0">
              <a:solidFill>
                <a:srgbClr val="00B0F0"/>
              </a:solidFill>
              <a:latin typeface="+mn-lt"/>
            </a:endParaRPr>
          </a:p>
        </p:txBody>
      </p:sp>
      <p:sp>
        <p:nvSpPr>
          <p:cNvPr id="31" name="Rounded Rectangle 30"/>
          <p:cNvSpPr/>
          <p:nvPr/>
        </p:nvSpPr>
        <p:spPr bwMode="auto">
          <a:xfrm>
            <a:off x="24460200" y="2838892"/>
            <a:ext cx="10983686" cy="14331508"/>
          </a:xfrm>
          <a:prstGeom prst="roundRect">
            <a:avLst>
              <a:gd name="adj" fmla="val 3828"/>
            </a:avLst>
          </a:prstGeom>
          <a:solidFill>
            <a:srgbClr val="0000CA">
              <a:alpha val="72000"/>
            </a:srgbClr>
          </a:solidFill>
          <a:ln w="28575" cap="flat" cmpd="sng" algn="ctr">
            <a:solidFill>
              <a:srgbClr val="FFFF00"/>
            </a:solidFill>
            <a:prstDash val="solid"/>
            <a:round/>
            <a:headEnd type="none" w="med" len="med"/>
            <a:tailEnd type="none" w="med" len="med"/>
          </a:ln>
          <a:effectLst/>
        </p:spPr>
        <p:txBody>
          <a:bodyPr vert="horz" wrap="none" lIns="95244" tIns="47622" rIns="95244" bIns="47622" numCol="1" rtlCol="0" anchor="ctr" anchorCtr="0" compatLnSpc="1">
            <a:prstTxWarp prst="textNoShape">
              <a:avLst/>
            </a:prstTxWarp>
          </a:bodyPr>
          <a:lstStyle/>
          <a:p>
            <a:pPr defTabSz="2776294"/>
            <a:endParaRPr lang="en-US" sz="5400" dirty="0"/>
          </a:p>
        </p:txBody>
      </p:sp>
      <p:sp>
        <p:nvSpPr>
          <p:cNvPr id="50" name="TextBox 49"/>
          <p:cNvSpPr txBox="1"/>
          <p:nvPr/>
        </p:nvSpPr>
        <p:spPr>
          <a:xfrm>
            <a:off x="14596669" y="2903779"/>
            <a:ext cx="7664763" cy="665604"/>
          </a:xfrm>
          <a:prstGeom prst="rect">
            <a:avLst/>
          </a:prstGeom>
          <a:solidFill>
            <a:schemeClr val="tx1"/>
          </a:solidFill>
          <a:ln>
            <a:solidFill>
              <a:srgbClr val="FFFF00"/>
            </a:solidFill>
          </a:ln>
        </p:spPr>
        <p:txBody>
          <a:bodyPr wrap="square" lIns="116943" tIns="58470" rIns="116943" bIns="58470" rtlCol="0">
            <a:spAutoFit/>
          </a:bodyPr>
          <a:lstStyle/>
          <a:p>
            <a:pPr>
              <a:lnSpc>
                <a:spcPts val="4604"/>
              </a:lnSpc>
            </a:pPr>
            <a:r>
              <a:rPr lang="en-US" sz="3600" b="1" dirty="0" smtClean="0">
                <a:solidFill>
                  <a:schemeClr val="bg1"/>
                </a:solidFill>
                <a:latin typeface="+mn-lt"/>
              </a:rPr>
              <a:t>Riverine Terrace Site</a:t>
            </a:r>
            <a:endParaRPr lang="en-US" sz="3600" b="1" dirty="0">
              <a:solidFill>
                <a:srgbClr val="FFFF00"/>
              </a:solidFill>
              <a:latin typeface="+mn-lt"/>
            </a:endParaRPr>
          </a:p>
        </p:txBody>
      </p:sp>
      <p:sp>
        <p:nvSpPr>
          <p:cNvPr id="34" name="TextBox 33"/>
          <p:cNvSpPr txBox="1"/>
          <p:nvPr/>
        </p:nvSpPr>
        <p:spPr>
          <a:xfrm>
            <a:off x="26130685" y="2951362"/>
            <a:ext cx="7289451" cy="665604"/>
          </a:xfrm>
          <a:prstGeom prst="rect">
            <a:avLst/>
          </a:prstGeom>
          <a:solidFill>
            <a:schemeClr val="tx1"/>
          </a:solidFill>
          <a:ln>
            <a:solidFill>
              <a:srgbClr val="FFFF00"/>
            </a:solidFill>
          </a:ln>
        </p:spPr>
        <p:txBody>
          <a:bodyPr wrap="square" lIns="116943" tIns="58470" rIns="116943" bIns="58470" rtlCol="0">
            <a:spAutoFit/>
          </a:bodyPr>
          <a:lstStyle/>
          <a:p>
            <a:pPr>
              <a:lnSpc>
                <a:spcPts val="4604"/>
              </a:lnSpc>
            </a:pPr>
            <a:r>
              <a:rPr lang="en-US" sz="3600" b="1" dirty="0" smtClean="0">
                <a:solidFill>
                  <a:schemeClr val="bg1"/>
                </a:solidFill>
                <a:latin typeface="+mn-lt"/>
              </a:rPr>
              <a:t>Survey and Site Recording</a:t>
            </a:r>
            <a:endParaRPr lang="en-US" sz="3600" b="1" dirty="0">
              <a:solidFill>
                <a:srgbClr val="FFFF00"/>
              </a:solidFill>
              <a:latin typeface="+mn-lt"/>
            </a:endParaRPr>
          </a:p>
        </p:txBody>
      </p:sp>
      <p:sp>
        <p:nvSpPr>
          <p:cNvPr id="39" name="Rounded Rectangle 38"/>
          <p:cNvSpPr/>
          <p:nvPr/>
        </p:nvSpPr>
        <p:spPr bwMode="auto">
          <a:xfrm>
            <a:off x="301355" y="6932101"/>
            <a:ext cx="12291017" cy="15691119"/>
          </a:xfrm>
          <a:prstGeom prst="roundRect">
            <a:avLst>
              <a:gd name="adj" fmla="val 2542"/>
            </a:avLst>
          </a:prstGeom>
          <a:solidFill>
            <a:srgbClr val="0000CA">
              <a:alpha val="72000"/>
            </a:srgbClr>
          </a:solidFill>
          <a:ln w="19050" cap="flat" cmpd="sng" algn="ctr">
            <a:solidFill>
              <a:srgbClr val="FFFF00"/>
            </a:solidFill>
            <a:prstDash val="solid"/>
            <a:round/>
            <a:headEnd type="none" w="med" len="med"/>
            <a:tailEnd type="none" w="med" len="med"/>
          </a:ln>
          <a:effectLst/>
        </p:spPr>
        <p:txBody>
          <a:bodyPr vert="horz" wrap="none" lIns="95244" tIns="47622" rIns="95244" bIns="47622" numCol="1" rtlCol="0" anchor="ctr" anchorCtr="0" compatLnSpc="1">
            <a:prstTxWarp prst="textNoShape">
              <a:avLst/>
            </a:prstTxWarp>
          </a:bodyPr>
          <a:lstStyle/>
          <a:p>
            <a:pPr defTabSz="2776294"/>
            <a:endParaRPr lang="en-US" sz="5400" dirty="0"/>
          </a:p>
        </p:txBody>
      </p:sp>
      <p:sp>
        <p:nvSpPr>
          <p:cNvPr id="51" name="TextBox 50"/>
          <p:cNvSpPr txBox="1"/>
          <p:nvPr/>
        </p:nvSpPr>
        <p:spPr>
          <a:xfrm>
            <a:off x="24587200" y="3835400"/>
            <a:ext cx="10541000" cy="2199421"/>
          </a:xfrm>
          <a:prstGeom prst="rect">
            <a:avLst/>
          </a:prstGeom>
          <a:noFill/>
        </p:spPr>
        <p:txBody>
          <a:bodyPr wrap="square" lIns="116943" tIns="58470" rIns="116943" bIns="58470" rtlCol="0">
            <a:spAutoFit/>
          </a:bodyPr>
          <a:lstStyle/>
          <a:p>
            <a:pPr algn="l">
              <a:lnSpc>
                <a:spcPts val="2700"/>
              </a:lnSpc>
            </a:pPr>
            <a:r>
              <a:rPr lang="en-US" sz="2400" b="1" dirty="0" smtClean="0">
                <a:solidFill>
                  <a:schemeClr val="bg1"/>
                </a:solidFill>
                <a:latin typeface="Cambria" panose="02040503050406030204" pitchFamily="18" charset="0"/>
              </a:rPr>
              <a:t>As part of the 2015 UTSA Field School project, we completed class III survey of approximately 112 acres near Round Mountain, and recorded 15 new archaeological sites. We targeted landforms which seemed most likely to yield archaeological evidence from prehistoric times,  particularly alluvial terraces above the Gila River floodplain, and the lower slopes of the </a:t>
            </a:r>
            <a:r>
              <a:rPr lang="en-US" sz="2400" b="1" dirty="0" err="1" smtClean="0">
                <a:solidFill>
                  <a:schemeClr val="bg1"/>
                </a:solidFill>
                <a:latin typeface="Cambria" panose="02040503050406030204" pitchFamily="18" charset="0"/>
              </a:rPr>
              <a:t>Peloncillo</a:t>
            </a:r>
            <a:r>
              <a:rPr lang="en-US" sz="2400" b="1" dirty="0" smtClean="0">
                <a:solidFill>
                  <a:schemeClr val="bg1"/>
                </a:solidFill>
                <a:latin typeface="Cambria" panose="02040503050406030204" pitchFamily="18" charset="0"/>
              </a:rPr>
              <a:t> Mountains near Round Mountain.</a:t>
            </a:r>
            <a:endParaRPr lang="en-US" sz="2400" b="1" dirty="0">
              <a:solidFill>
                <a:schemeClr val="bg1"/>
              </a:solidFill>
              <a:latin typeface="Cambria" panose="02040503050406030204" pitchFamily="18" charset="0"/>
            </a:endParaRPr>
          </a:p>
        </p:txBody>
      </p:sp>
      <p:sp>
        <p:nvSpPr>
          <p:cNvPr id="55" name="TextBox 54"/>
          <p:cNvSpPr txBox="1"/>
          <p:nvPr/>
        </p:nvSpPr>
        <p:spPr>
          <a:xfrm>
            <a:off x="429370" y="3688199"/>
            <a:ext cx="12061864" cy="2888071"/>
          </a:xfrm>
          <a:prstGeom prst="rect">
            <a:avLst/>
          </a:prstGeom>
          <a:noFill/>
        </p:spPr>
        <p:txBody>
          <a:bodyPr wrap="square" lIns="116943" tIns="58470" rIns="116943" bIns="58470" rtlCol="0">
            <a:spAutoFit/>
          </a:bodyPr>
          <a:lstStyle/>
          <a:p>
            <a:pPr algn="l">
              <a:lnSpc>
                <a:spcPts val="2700"/>
              </a:lnSpc>
            </a:pPr>
            <a:r>
              <a:rPr lang="en-US" sz="2400" b="1" dirty="0" smtClean="0">
                <a:solidFill>
                  <a:schemeClr val="bg1"/>
                </a:solidFill>
                <a:latin typeface="Cambria" panose="02040503050406030204" pitchFamily="18" charset="0"/>
              </a:rPr>
              <a:t>Recent work in the Upper Gila River Valley of Arizona documents two Early Agricultural period </a:t>
            </a:r>
            <a:r>
              <a:rPr lang="en-US" sz="2400" b="1" dirty="0" err="1" smtClean="0">
                <a:solidFill>
                  <a:schemeClr val="bg1"/>
                </a:solidFill>
                <a:latin typeface="Cambria" panose="02040503050406030204" pitchFamily="18" charset="0"/>
              </a:rPr>
              <a:t>cerros</a:t>
            </a:r>
            <a:r>
              <a:rPr lang="en-US" sz="2400" b="1" dirty="0" smtClean="0">
                <a:solidFill>
                  <a:schemeClr val="bg1"/>
                </a:solidFill>
                <a:latin typeface="Cambria" panose="02040503050406030204" pitchFamily="18" charset="0"/>
              </a:rPr>
              <a:t> de trincheras and a riverine residential site. This presentation summarizes recent field work and addresses issues related to chronology, the role of agriculture, and warfare. Early Agricultural period </a:t>
            </a:r>
            <a:r>
              <a:rPr lang="en-US" sz="2400" b="1" dirty="0" err="1" smtClean="0">
                <a:solidFill>
                  <a:schemeClr val="bg1"/>
                </a:solidFill>
                <a:latin typeface="Cambria" panose="02040503050406030204" pitchFamily="18" charset="0"/>
              </a:rPr>
              <a:t>cerros</a:t>
            </a:r>
            <a:r>
              <a:rPr lang="en-US" sz="2400" b="1" dirty="0" smtClean="0">
                <a:solidFill>
                  <a:schemeClr val="bg1"/>
                </a:solidFill>
                <a:latin typeface="Cambria" panose="02040503050406030204" pitchFamily="18" charset="0"/>
              </a:rPr>
              <a:t> de </a:t>
            </a:r>
            <a:r>
              <a:rPr lang="en-US" sz="2400" b="1" dirty="0" err="1" smtClean="0">
                <a:solidFill>
                  <a:schemeClr val="bg1"/>
                </a:solidFill>
                <a:latin typeface="Cambria" panose="02040503050406030204" pitchFamily="18" charset="0"/>
              </a:rPr>
              <a:t>trincheras</a:t>
            </a:r>
            <a:r>
              <a:rPr lang="en-US" sz="2400" b="1" i="1" dirty="0" smtClean="0">
                <a:solidFill>
                  <a:schemeClr val="bg1"/>
                </a:solidFill>
                <a:latin typeface="Cambria" panose="02040503050406030204" pitchFamily="18" charset="0"/>
              </a:rPr>
              <a:t> </a:t>
            </a:r>
            <a:r>
              <a:rPr lang="en-US" sz="2400" b="1" dirty="0" smtClean="0">
                <a:solidFill>
                  <a:schemeClr val="bg1"/>
                </a:solidFill>
                <a:latin typeface="Cambria" panose="02040503050406030204" pitchFamily="18" charset="0"/>
              </a:rPr>
              <a:t>have been previously documented in the Río Casas </a:t>
            </a:r>
            <a:r>
              <a:rPr lang="en-US" sz="2400" b="1" dirty="0" err="1" smtClean="0">
                <a:solidFill>
                  <a:schemeClr val="bg1"/>
                </a:solidFill>
                <a:latin typeface="Cambria" panose="02040503050406030204" pitchFamily="18" charset="0"/>
              </a:rPr>
              <a:t>Grandes</a:t>
            </a:r>
            <a:r>
              <a:rPr lang="en-US" sz="2400" b="1" dirty="0" smtClean="0">
                <a:solidFill>
                  <a:schemeClr val="bg1"/>
                </a:solidFill>
                <a:latin typeface="Cambria" panose="02040503050406030204" pitchFamily="18" charset="0"/>
              </a:rPr>
              <a:t> and in the Tucson Basin. The Upper Gila River Valley sites expand this phenomenon to a third major river valley implying that </a:t>
            </a:r>
            <a:r>
              <a:rPr lang="en-US" sz="2400" b="1" dirty="0" err="1" smtClean="0">
                <a:solidFill>
                  <a:schemeClr val="bg1"/>
                </a:solidFill>
                <a:latin typeface="Cambria" panose="02040503050406030204" pitchFamily="18" charset="0"/>
              </a:rPr>
              <a:t>cerros</a:t>
            </a:r>
            <a:r>
              <a:rPr lang="en-US" sz="2400" b="1" dirty="0" smtClean="0">
                <a:solidFill>
                  <a:schemeClr val="bg1"/>
                </a:solidFill>
                <a:latin typeface="Cambria" panose="02040503050406030204" pitchFamily="18" charset="0"/>
              </a:rPr>
              <a:t> de </a:t>
            </a:r>
            <a:r>
              <a:rPr lang="en-US" sz="2400" b="1" dirty="0" err="1" smtClean="0">
                <a:solidFill>
                  <a:schemeClr val="bg1"/>
                </a:solidFill>
                <a:latin typeface="Cambria" panose="02040503050406030204" pitchFamily="18" charset="0"/>
              </a:rPr>
              <a:t>trincheras</a:t>
            </a:r>
            <a:r>
              <a:rPr lang="en-US" sz="2400" b="1" dirty="0" smtClean="0">
                <a:solidFill>
                  <a:schemeClr val="bg1"/>
                </a:solidFill>
                <a:latin typeface="Cambria" panose="02040503050406030204" pitchFamily="18" charset="0"/>
              </a:rPr>
              <a:t> are part of a broad regional pattern during the pivotal Early Agricultural period. </a:t>
            </a:r>
            <a:endParaRPr lang="en-US" sz="2400" b="1" dirty="0">
              <a:solidFill>
                <a:schemeClr val="bg1"/>
              </a:solidFill>
              <a:latin typeface="Cambria" panose="02040503050406030204" pitchFamily="18" charset="0"/>
            </a:endParaRPr>
          </a:p>
        </p:txBody>
      </p:sp>
      <p:sp>
        <p:nvSpPr>
          <p:cNvPr id="44" name="Rounded Rectangle 43"/>
          <p:cNvSpPr/>
          <p:nvPr/>
        </p:nvSpPr>
        <p:spPr bwMode="auto">
          <a:xfrm>
            <a:off x="35721983" y="2844800"/>
            <a:ext cx="9617017" cy="12217400"/>
          </a:xfrm>
          <a:prstGeom prst="roundRect">
            <a:avLst>
              <a:gd name="adj" fmla="val 4809"/>
            </a:avLst>
          </a:prstGeom>
          <a:solidFill>
            <a:srgbClr val="0000CA">
              <a:alpha val="72000"/>
            </a:srgbClr>
          </a:solidFill>
          <a:ln w="28575" cap="flat" cmpd="sng" algn="ctr">
            <a:solidFill>
              <a:srgbClr val="FFFF00"/>
            </a:solidFill>
            <a:prstDash val="solid"/>
            <a:round/>
            <a:headEnd type="none" w="med" len="med"/>
            <a:tailEnd type="none" w="med" len="med"/>
          </a:ln>
          <a:effectLst/>
        </p:spPr>
        <p:txBody>
          <a:bodyPr vert="horz" wrap="none" lIns="95244" tIns="47622" rIns="95244" bIns="47622" numCol="1" rtlCol="0" anchor="ctr" anchorCtr="0" compatLnSpc="1">
            <a:prstTxWarp prst="textNoShape">
              <a:avLst/>
            </a:prstTxWarp>
          </a:bodyPr>
          <a:lstStyle/>
          <a:p>
            <a:pPr defTabSz="2776294"/>
            <a:endParaRPr lang="en-US" sz="5400" dirty="0"/>
          </a:p>
        </p:txBody>
      </p:sp>
      <p:sp>
        <p:nvSpPr>
          <p:cNvPr id="53" name="TextBox 52"/>
          <p:cNvSpPr txBox="1"/>
          <p:nvPr/>
        </p:nvSpPr>
        <p:spPr>
          <a:xfrm>
            <a:off x="35890200" y="12242800"/>
            <a:ext cx="9220200" cy="2545670"/>
          </a:xfrm>
          <a:prstGeom prst="rect">
            <a:avLst/>
          </a:prstGeom>
          <a:noFill/>
        </p:spPr>
        <p:txBody>
          <a:bodyPr wrap="square" lIns="116943" tIns="58470" rIns="116943" bIns="58470" rtlCol="0">
            <a:spAutoFit/>
          </a:bodyPr>
          <a:lstStyle/>
          <a:p>
            <a:pPr algn="l">
              <a:lnSpc>
                <a:spcPts val="2700"/>
              </a:lnSpc>
            </a:pPr>
            <a:r>
              <a:rPr lang="en-US" sz="2400" b="1" u="sng" dirty="0" smtClean="0">
                <a:solidFill>
                  <a:schemeClr val="bg1"/>
                </a:solidFill>
                <a:latin typeface="Cambria" panose="02040503050406030204" pitchFamily="18" charset="0"/>
              </a:rPr>
              <a:t>Initial conclusions</a:t>
            </a:r>
            <a:r>
              <a:rPr lang="en-US" sz="2400" b="1" dirty="0" smtClean="0">
                <a:solidFill>
                  <a:schemeClr val="bg1"/>
                </a:solidFill>
                <a:latin typeface="Cambria" panose="02040503050406030204" pitchFamily="18" charset="0"/>
              </a:rPr>
              <a:t>. The slopes of Round Mountain and its basalt cobble and boulder composition provide the strongest defensive quality of the site. The defensive contribution of the walls provide secondary support. </a:t>
            </a:r>
            <a:r>
              <a:rPr lang="en-US" sz="2400" b="1" dirty="0">
                <a:solidFill>
                  <a:schemeClr val="bg1"/>
                </a:solidFill>
                <a:latin typeface="Cambria" panose="02040503050406030204" pitchFamily="18" charset="0"/>
              </a:rPr>
              <a:t>T</a:t>
            </a:r>
            <a:r>
              <a:rPr lang="en-US" sz="2400" b="1" dirty="0" smtClean="0">
                <a:solidFill>
                  <a:schemeClr val="bg1"/>
                </a:solidFill>
                <a:latin typeface="Cambria" panose="02040503050406030204" pitchFamily="18" charset="0"/>
              </a:rPr>
              <a:t>aken all together, the site’s steepness and constructed features offer a layered, defense-in-depth that would have provided significant protection to  </a:t>
            </a:r>
            <a:r>
              <a:rPr lang="en-US" sz="2400" b="1" dirty="0" err="1" smtClean="0">
                <a:solidFill>
                  <a:schemeClr val="bg1"/>
                </a:solidFill>
                <a:latin typeface="Cambria" panose="02040503050406030204" pitchFamily="18" charset="0"/>
              </a:rPr>
              <a:t>trincheras</a:t>
            </a:r>
            <a:r>
              <a:rPr lang="en-US" sz="2400" b="1" dirty="0" smtClean="0">
                <a:solidFill>
                  <a:schemeClr val="bg1"/>
                </a:solidFill>
                <a:latin typeface="Cambria" panose="02040503050406030204" pitchFamily="18" charset="0"/>
              </a:rPr>
              <a:t> inhabitants.</a:t>
            </a:r>
            <a:endParaRPr lang="en-US" sz="2400" b="1" dirty="0">
              <a:solidFill>
                <a:schemeClr val="bg1"/>
              </a:solidFill>
              <a:latin typeface="Cambria" panose="02040503050406030204" pitchFamily="18" charset="0"/>
            </a:endParaRPr>
          </a:p>
        </p:txBody>
      </p:sp>
      <p:sp>
        <p:nvSpPr>
          <p:cNvPr id="47" name="TextBox 46"/>
          <p:cNvSpPr txBox="1"/>
          <p:nvPr/>
        </p:nvSpPr>
        <p:spPr>
          <a:xfrm>
            <a:off x="1962769" y="7979658"/>
            <a:ext cx="7875963" cy="723234"/>
          </a:xfrm>
          <a:prstGeom prst="rect">
            <a:avLst/>
          </a:prstGeom>
          <a:solidFill>
            <a:schemeClr val="tx1"/>
          </a:solidFill>
          <a:ln>
            <a:solidFill>
              <a:srgbClr val="FFFF00"/>
            </a:solidFill>
          </a:ln>
        </p:spPr>
        <p:txBody>
          <a:bodyPr wrap="square" lIns="116943" tIns="58470" rIns="116943" bIns="58470" rtlCol="0">
            <a:spAutoFit/>
          </a:bodyPr>
          <a:lstStyle/>
          <a:p>
            <a:pPr>
              <a:lnSpc>
                <a:spcPts val="4604"/>
              </a:lnSpc>
            </a:pPr>
            <a:r>
              <a:rPr lang="en-US" sz="3600" dirty="0" smtClean="0">
                <a:solidFill>
                  <a:schemeClr val="bg1"/>
                </a:solidFill>
                <a:latin typeface="+mn-lt"/>
              </a:rPr>
              <a:t>Round Mountain [AZ CC:4:61 (ASM)]</a:t>
            </a:r>
            <a:endParaRPr lang="en-US" sz="3600" dirty="0">
              <a:solidFill>
                <a:schemeClr val="bg1"/>
              </a:solidFill>
              <a:latin typeface="+mn-lt"/>
            </a:endParaRPr>
          </a:p>
        </p:txBody>
      </p:sp>
      <p:sp>
        <p:nvSpPr>
          <p:cNvPr id="75" name="TextBox 74"/>
          <p:cNvSpPr txBox="1"/>
          <p:nvPr/>
        </p:nvSpPr>
        <p:spPr>
          <a:xfrm>
            <a:off x="16688345" y="13129404"/>
            <a:ext cx="3816082" cy="665604"/>
          </a:xfrm>
          <a:prstGeom prst="rect">
            <a:avLst/>
          </a:prstGeom>
          <a:solidFill>
            <a:schemeClr val="tx1"/>
          </a:solidFill>
          <a:ln>
            <a:solidFill>
              <a:srgbClr val="FFFF00"/>
            </a:solidFill>
          </a:ln>
        </p:spPr>
        <p:txBody>
          <a:bodyPr wrap="square" lIns="116943" tIns="58470" rIns="116943" bIns="58470" rtlCol="0">
            <a:spAutoFit/>
          </a:bodyPr>
          <a:lstStyle/>
          <a:p>
            <a:pPr>
              <a:lnSpc>
                <a:spcPts val="4604"/>
              </a:lnSpc>
            </a:pPr>
            <a:r>
              <a:rPr lang="en-US" sz="3600" b="1" dirty="0" smtClean="0">
                <a:solidFill>
                  <a:schemeClr val="bg1"/>
                </a:solidFill>
                <a:latin typeface="+mn-lt"/>
              </a:rPr>
              <a:t>Structures</a:t>
            </a:r>
            <a:endParaRPr lang="en-US" sz="3600" b="1" dirty="0">
              <a:solidFill>
                <a:srgbClr val="FFFF00"/>
              </a:solidFill>
              <a:latin typeface="+mn-lt"/>
            </a:endParaRPr>
          </a:p>
        </p:txBody>
      </p:sp>
      <p:sp>
        <p:nvSpPr>
          <p:cNvPr id="86" name="TextBox 85"/>
          <p:cNvSpPr txBox="1"/>
          <p:nvPr/>
        </p:nvSpPr>
        <p:spPr>
          <a:xfrm>
            <a:off x="3949052" y="7076272"/>
            <a:ext cx="6114571" cy="723131"/>
          </a:xfrm>
          <a:prstGeom prst="rect">
            <a:avLst/>
          </a:prstGeom>
          <a:solidFill>
            <a:schemeClr val="tx1"/>
          </a:solidFill>
          <a:ln>
            <a:solidFill>
              <a:schemeClr val="bg1"/>
            </a:solidFill>
          </a:ln>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latin typeface="Cambria" panose="02040503050406030204" pitchFamily="18" charset="0"/>
              </a:rPr>
              <a:t> </a:t>
            </a:r>
            <a:r>
              <a:rPr lang="en-US" sz="4000" b="1" dirty="0" err="1" smtClean="0">
                <a:solidFill>
                  <a:schemeClr val="bg1"/>
                </a:solidFill>
                <a:effectLst>
                  <a:outerShdw blurRad="38100" dist="38100" dir="2700000" algn="tl">
                    <a:srgbClr val="000000">
                      <a:alpha val="43137"/>
                    </a:srgbClr>
                  </a:outerShdw>
                </a:effectLst>
                <a:latin typeface="+mj-lt"/>
              </a:rPr>
              <a:t>Cerros</a:t>
            </a:r>
            <a:r>
              <a:rPr lang="en-US" sz="4000" b="1" dirty="0" smtClean="0">
                <a:solidFill>
                  <a:schemeClr val="bg1"/>
                </a:solidFill>
                <a:effectLst>
                  <a:outerShdw blurRad="38100" dist="38100" dir="2700000" algn="tl">
                    <a:srgbClr val="000000">
                      <a:alpha val="43137"/>
                    </a:srgbClr>
                  </a:outerShdw>
                </a:effectLst>
                <a:latin typeface="+mj-lt"/>
              </a:rPr>
              <a:t> de Trincheras</a:t>
            </a:r>
            <a:endParaRPr lang="en-US" sz="4000" b="1" dirty="0">
              <a:solidFill>
                <a:schemeClr val="bg1"/>
              </a:solidFill>
              <a:effectLst>
                <a:outerShdw blurRad="38100" dist="38100" dir="2700000" algn="tl">
                  <a:srgbClr val="000000">
                    <a:alpha val="43137"/>
                  </a:srgbClr>
                </a:outerShdw>
              </a:effectLst>
              <a:latin typeface="+mj-lt"/>
            </a:endParaRPr>
          </a:p>
        </p:txBody>
      </p:sp>
      <p:sp>
        <p:nvSpPr>
          <p:cNvPr id="66" name="TextBox 65"/>
          <p:cNvSpPr txBox="1"/>
          <p:nvPr/>
        </p:nvSpPr>
        <p:spPr>
          <a:xfrm>
            <a:off x="5100189" y="2863127"/>
            <a:ext cx="2730474" cy="665604"/>
          </a:xfrm>
          <a:prstGeom prst="rect">
            <a:avLst/>
          </a:prstGeom>
          <a:solidFill>
            <a:schemeClr val="tx1"/>
          </a:solidFill>
          <a:ln>
            <a:solidFill>
              <a:srgbClr val="FFFF00"/>
            </a:solidFill>
          </a:ln>
        </p:spPr>
        <p:txBody>
          <a:bodyPr wrap="square" lIns="116943" tIns="58470" rIns="116943" bIns="58470" rtlCol="0">
            <a:spAutoFit/>
          </a:bodyPr>
          <a:lstStyle/>
          <a:p>
            <a:pPr>
              <a:lnSpc>
                <a:spcPts val="4604"/>
              </a:lnSpc>
            </a:pPr>
            <a:r>
              <a:rPr lang="en-US" sz="3600" b="1" dirty="0" smtClean="0">
                <a:solidFill>
                  <a:schemeClr val="bg1"/>
                </a:solidFill>
                <a:latin typeface="+mn-lt"/>
              </a:rPr>
              <a:t>Overview</a:t>
            </a:r>
            <a:endParaRPr lang="en-US" sz="3600" b="1" dirty="0">
              <a:solidFill>
                <a:srgbClr val="FFFF00"/>
              </a:solidFill>
              <a:latin typeface="+mn-lt"/>
            </a:endParaRPr>
          </a:p>
        </p:txBody>
      </p:sp>
      <p:sp>
        <p:nvSpPr>
          <p:cNvPr id="77" name="TextBox 76"/>
          <p:cNvSpPr txBox="1"/>
          <p:nvPr/>
        </p:nvSpPr>
        <p:spPr>
          <a:xfrm>
            <a:off x="35890200" y="3657600"/>
            <a:ext cx="9271000" cy="2571071"/>
          </a:xfrm>
          <a:prstGeom prst="rect">
            <a:avLst/>
          </a:prstGeom>
          <a:noFill/>
        </p:spPr>
        <p:txBody>
          <a:bodyPr wrap="square" lIns="116943" tIns="58470" rIns="116943" bIns="58470" rtlCol="0">
            <a:spAutoFit/>
          </a:bodyPr>
          <a:lstStyle/>
          <a:p>
            <a:pPr algn="l">
              <a:lnSpc>
                <a:spcPts val="2700"/>
              </a:lnSpc>
            </a:pPr>
            <a:r>
              <a:rPr lang="en-US" sz="2400" b="1" dirty="0" smtClean="0">
                <a:solidFill>
                  <a:schemeClr val="bg1"/>
                </a:solidFill>
                <a:latin typeface="Cambria" panose="02040503050406030204" pitchFamily="18" charset="0"/>
              </a:rPr>
              <a:t>Using geographic information system tools (ArcGIS) as a method of evaluation, we explored whether the Round Mountain trincheras</a:t>
            </a:r>
            <a:r>
              <a:rPr lang="en-US" sz="2400" b="1" i="1" dirty="0" smtClean="0">
                <a:solidFill>
                  <a:schemeClr val="bg1"/>
                </a:solidFill>
                <a:latin typeface="Cambria" panose="02040503050406030204" pitchFamily="18" charset="0"/>
              </a:rPr>
              <a:t> </a:t>
            </a:r>
            <a:r>
              <a:rPr lang="en-US" sz="2400" b="1" dirty="0" smtClean="0">
                <a:solidFill>
                  <a:schemeClr val="bg1"/>
                </a:solidFill>
                <a:latin typeface="Cambria" panose="02040503050406030204" pitchFamily="18" charset="0"/>
              </a:rPr>
              <a:t>site</a:t>
            </a:r>
            <a:r>
              <a:rPr lang="en-US" sz="2400" b="1" i="1" dirty="0" smtClean="0">
                <a:solidFill>
                  <a:schemeClr val="bg1"/>
                </a:solidFill>
                <a:latin typeface="Cambria" panose="02040503050406030204" pitchFamily="18" charset="0"/>
              </a:rPr>
              <a:t> </a:t>
            </a:r>
            <a:r>
              <a:rPr lang="en-US" sz="2400" b="1" dirty="0" smtClean="0">
                <a:solidFill>
                  <a:schemeClr val="bg1"/>
                </a:solidFill>
                <a:latin typeface="Cambria" panose="02040503050406030204" pitchFamily="18" charset="0"/>
              </a:rPr>
              <a:t>is defensively positioned.  We conducted slope, cost path, and </a:t>
            </a:r>
            <a:r>
              <a:rPr lang="en-US" sz="2400" b="1" dirty="0" err="1" smtClean="0">
                <a:solidFill>
                  <a:schemeClr val="bg1"/>
                </a:solidFill>
                <a:latin typeface="Cambria" panose="02040503050406030204" pitchFamily="18" charset="0"/>
              </a:rPr>
              <a:t>viewshed</a:t>
            </a:r>
            <a:r>
              <a:rPr lang="en-US" sz="2400" b="1" dirty="0" smtClean="0">
                <a:solidFill>
                  <a:schemeClr val="bg1"/>
                </a:solidFill>
                <a:latin typeface="Cambria" panose="02040503050406030204" pitchFamily="18" charset="0"/>
              </a:rPr>
              <a:t> analyses of the hill and its human constructions to determine the extent to which the walls, terraces, and its position at the summit  offered defensive benefits.</a:t>
            </a:r>
            <a:endParaRPr lang="en-US" sz="2400" b="1" dirty="0">
              <a:solidFill>
                <a:schemeClr val="bg1"/>
              </a:solidFill>
              <a:latin typeface="Cambria" panose="02040503050406030204" pitchFamily="18" charset="0"/>
            </a:endParaRPr>
          </a:p>
        </p:txBody>
      </p:sp>
      <p:sp>
        <p:nvSpPr>
          <p:cNvPr id="69" name="TextBox 68"/>
          <p:cNvSpPr txBox="1"/>
          <p:nvPr/>
        </p:nvSpPr>
        <p:spPr>
          <a:xfrm>
            <a:off x="19415932" y="14014225"/>
            <a:ext cx="4312352" cy="3930664"/>
          </a:xfrm>
          <a:prstGeom prst="rect">
            <a:avLst/>
          </a:prstGeom>
          <a:noFill/>
        </p:spPr>
        <p:txBody>
          <a:bodyPr wrap="square" lIns="116943" tIns="58470" rIns="116943" bIns="58470" rtlCol="0">
            <a:spAutoFit/>
          </a:bodyPr>
          <a:lstStyle/>
          <a:p>
            <a:pPr algn="l">
              <a:lnSpc>
                <a:spcPts val="2700"/>
              </a:lnSpc>
            </a:pPr>
            <a:r>
              <a:rPr lang="en-US" sz="2400" b="1" dirty="0" smtClean="0">
                <a:solidFill>
                  <a:schemeClr val="bg1"/>
                </a:solidFill>
                <a:latin typeface="Cambria" panose="02040503050406030204" pitchFamily="18" charset="0"/>
              </a:rPr>
              <a:t>Rock Rings representing house structures are found on Early Agricultural period sites. Lower walls stood perhaps 0.5 m high and median interior diameter is 3.1 m. (n=23, IQR=0.9). Most are circular, but some are ovoid and semicircular and 13 have associated ground stone.  </a:t>
            </a:r>
          </a:p>
        </p:txBody>
      </p:sp>
      <p:sp>
        <p:nvSpPr>
          <p:cNvPr id="67" name="TextBox 66"/>
          <p:cNvSpPr txBox="1"/>
          <p:nvPr/>
        </p:nvSpPr>
        <p:spPr>
          <a:xfrm>
            <a:off x="24724041" y="15239357"/>
            <a:ext cx="10567444" cy="1849325"/>
          </a:xfrm>
          <a:prstGeom prst="rect">
            <a:avLst/>
          </a:prstGeom>
          <a:noFill/>
        </p:spPr>
        <p:txBody>
          <a:bodyPr wrap="square" lIns="116943" tIns="58470" rIns="116943" bIns="58470" rtlCol="0">
            <a:spAutoFit/>
          </a:bodyPr>
          <a:lstStyle/>
          <a:p>
            <a:pPr algn="l">
              <a:lnSpc>
                <a:spcPts val="2700"/>
              </a:lnSpc>
            </a:pPr>
            <a:r>
              <a:rPr lang="en-US" sz="2400" b="1" dirty="0" smtClean="0">
                <a:solidFill>
                  <a:schemeClr val="bg1"/>
                </a:solidFill>
                <a:latin typeface="Cambria" panose="02040503050406030204" pitchFamily="18" charset="0"/>
              </a:rPr>
              <a:t>Recorded sites included four Archaic/Early Agricultural  period architectural sites (AZ CC:4:68, 74, 80, &amp; Donut site</a:t>
            </a:r>
            <a:r>
              <a:rPr lang="en-US" sz="2400" b="1" dirty="0">
                <a:solidFill>
                  <a:schemeClr val="bg1"/>
                </a:solidFill>
                <a:latin typeface="Cambria" panose="02040503050406030204" pitchFamily="18" charset="0"/>
              </a:rPr>
              <a:t>), two </a:t>
            </a:r>
            <a:r>
              <a:rPr lang="en-US" sz="2400" b="1" dirty="0" smtClean="0">
                <a:solidFill>
                  <a:schemeClr val="bg1"/>
                </a:solidFill>
                <a:latin typeface="Cambria" panose="02040503050406030204" pitchFamily="18" charset="0"/>
              </a:rPr>
              <a:t>large Early Ceramic period  </a:t>
            </a:r>
            <a:r>
              <a:rPr lang="en-US" sz="2400" b="1" dirty="0" err="1" smtClean="0">
                <a:solidFill>
                  <a:schemeClr val="bg1"/>
                </a:solidFill>
                <a:latin typeface="Cambria" panose="02040503050406030204" pitchFamily="18" charset="0"/>
              </a:rPr>
              <a:t>pithouse</a:t>
            </a:r>
            <a:r>
              <a:rPr lang="en-US" sz="2400" b="1" dirty="0" smtClean="0">
                <a:solidFill>
                  <a:schemeClr val="bg1"/>
                </a:solidFill>
                <a:latin typeface="Cambria" panose="02040503050406030204" pitchFamily="18" charset="0"/>
              </a:rPr>
              <a:t> sites, </a:t>
            </a:r>
            <a:r>
              <a:rPr lang="en-US" sz="2400" b="1" dirty="0">
                <a:solidFill>
                  <a:schemeClr val="bg1"/>
                </a:solidFill>
                <a:latin typeface="Cambria" panose="02040503050406030204" pitchFamily="18" charset="0"/>
              </a:rPr>
              <a:t>an </a:t>
            </a:r>
            <a:r>
              <a:rPr lang="en-US" sz="2400" b="1" dirty="0" smtClean="0">
                <a:solidFill>
                  <a:schemeClr val="bg1"/>
                </a:solidFill>
                <a:latin typeface="Cambria" panose="02040503050406030204" pitchFamily="18" charset="0"/>
              </a:rPr>
              <a:t>Early Ceramic </a:t>
            </a:r>
            <a:r>
              <a:rPr lang="en-US" sz="2400" b="1" dirty="0">
                <a:solidFill>
                  <a:schemeClr val="bg1"/>
                </a:solidFill>
                <a:latin typeface="Cambria" panose="02040503050406030204" pitchFamily="18" charset="0"/>
              </a:rPr>
              <a:t>period </a:t>
            </a:r>
            <a:r>
              <a:rPr lang="en-US" sz="2400" b="1" dirty="0" err="1">
                <a:solidFill>
                  <a:schemeClr val="bg1"/>
                </a:solidFill>
                <a:latin typeface="Cambria" panose="02040503050406030204" pitchFamily="18" charset="0"/>
              </a:rPr>
              <a:t>cerro</a:t>
            </a:r>
            <a:r>
              <a:rPr lang="en-US" sz="2400" b="1" dirty="0">
                <a:solidFill>
                  <a:schemeClr val="bg1"/>
                </a:solidFill>
                <a:latin typeface="Cambria" panose="02040503050406030204" pitchFamily="18" charset="0"/>
              </a:rPr>
              <a:t> de trincheras (</a:t>
            </a:r>
            <a:r>
              <a:rPr lang="en-US" sz="2400" b="1" dirty="0" smtClean="0">
                <a:solidFill>
                  <a:schemeClr val="bg1"/>
                </a:solidFill>
                <a:latin typeface="Cambria" panose="02040503050406030204" pitchFamily="18" charset="0"/>
              </a:rPr>
              <a:t>North site), </a:t>
            </a:r>
            <a:r>
              <a:rPr lang="en-US" sz="2400" b="1" dirty="0">
                <a:solidFill>
                  <a:schemeClr val="bg1"/>
                </a:solidFill>
                <a:latin typeface="Cambria" panose="02040503050406030204" pitchFamily="18" charset="0"/>
              </a:rPr>
              <a:t>a</a:t>
            </a:r>
            <a:r>
              <a:rPr lang="en-US" sz="2400" b="1" dirty="0" smtClean="0">
                <a:solidFill>
                  <a:schemeClr val="bg1"/>
                </a:solidFill>
                <a:latin typeface="Cambria" panose="02040503050406030204" pitchFamily="18" charset="0"/>
              </a:rPr>
              <a:t> </a:t>
            </a:r>
            <a:r>
              <a:rPr lang="en-US" sz="2400" b="1" dirty="0">
                <a:solidFill>
                  <a:schemeClr val="bg1"/>
                </a:solidFill>
                <a:latin typeface="Cambria" panose="02040503050406030204" pitchFamily="18" charset="0"/>
              </a:rPr>
              <a:t>post-</a:t>
            </a:r>
            <a:r>
              <a:rPr lang="en-US" sz="2400" b="1" dirty="0" err="1">
                <a:solidFill>
                  <a:schemeClr val="bg1"/>
                </a:solidFill>
                <a:latin typeface="Cambria" panose="02040503050406030204" pitchFamily="18" charset="0"/>
              </a:rPr>
              <a:t>Mimbres</a:t>
            </a:r>
            <a:r>
              <a:rPr lang="en-US" sz="2400" b="1" dirty="0">
                <a:solidFill>
                  <a:schemeClr val="bg1"/>
                </a:solidFill>
                <a:latin typeface="Cambria" panose="02040503050406030204" pitchFamily="18" charset="0"/>
              </a:rPr>
              <a:t> </a:t>
            </a:r>
            <a:r>
              <a:rPr lang="en-US" sz="2400" b="1" dirty="0" smtClean="0">
                <a:solidFill>
                  <a:schemeClr val="bg1"/>
                </a:solidFill>
                <a:latin typeface="Cambria" panose="02040503050406030204" pitchFamily="18" charset="0"/>
              </a:rPr>
              <a:t>multiple </a:t>
            </a:r>
            <a:r>
              <a:rPr lang="en-US" sz="2400" b="1" dirty="0" err="1" smtClean="0">
                <a:solidFill>
                  <a:schemeClr val="bg1"/>
                </a:solidFill>
                <a:latin typeface="Cambria" panose="02040503050406030204" pitchFamily="18" charset="0"/>
              </a:rPr>
              <a:t>roomblock</a:t>
            </a:r>
            <a:r>
              <a:rPr lang="en-US" sz="2400" b="1" dirty="0" smtClean="0">
                <a:solidFill>
                  <a:schemeClr val="bg1"/>
                </a:solidFill>
                <a:latin typeface="Cambria" panose="02040503050406030204" pitchFamily="18" charset="0"/>
              </a:rPr>
              <a:t> settlement with a </a:t>
            </a:r>
            <a:r>
              <a:rPr lang="en-US" sz="2400" b="1" dirty="0" err="1" smtClean="0">
                <a:solidFill>
                  <a:schemeClr val="bg1"/>
                </a:solidFill>
                <a:latin typeface="Cambria" panose="02040503050406030204" pitchFamily="18" charset="0"/>
              </a:rPr>
              <a:t>preceramic</a:t>
            </a:r>
            <a:r>
              <a:rPr lang="en-US" sz="2400" b="1" dirty="0" smtClean="0">
                <a:solidFill>
                  <a:schemeClr val="bg1"/>
                </a:solidFill>
                <a:latin typeface="Cambria" panose="02040503050406030204" pitchFamily="18" charset="0"/>
              </a:rPr>
              <a:t>/early ceramic component, and a large Salado pueblo. </a:t>
            </a:r>
            <a:endParaRPr lang="en-US" sz="2400" b="1" dirty="0">
              <a:solidFill>
                <a:schemeClr val="bg1"/>
              </a:solidFill>
              <a:latin typeface="Cambria" panose="02040503050406030204" pitchFamily="18" charset="0"/>
            </a:endParaRPr>
          </a:p>
        </p:txBody>
      </p:sp>
      <p:sp>
        <p:nvSpPr>
          <p:cNvPr id="73" name="TextBox 72"/>
          <p:cNvSpPr txBox="1"/>
          <p:nvPr/>
        </p:nvSpPr>
        <p:spPr>
          <a:xfrm>
            <a:off x="38516011" y="2829845"/>
            <a:ext cx="4609070" cy="665604"/>
          </a:xfrm>
          <a:prstGeom prst="rect">
            <a:avLst/>
          </a:prstGeom>
          <a:solidFill>
            <a:schemeClr val="tx1"/>
          </a:solidFill>
          <a:ln>
            <a:solidFill>
              <a:srgbClr val="FFFF00"/>
            </a:solidFill>
          </a:ln>
        </p:spPr>
        <p:txBody>
          <a:bodyPr wrap="square" lIns="116943" tIns="58470" rIns="116943" bIns="58470" rtlCol="0">
            <a:spAutoFit/>
          </a:bodyPr>
          <a:lstStyle/>
          <a:p>
            <a:pPr>
              <a:lnSpc>
                <a:spcPts val="4604"/>
              </a:lnSpc>
            </a:pPr>
            <a:r>
              <a:rPr lang="en-US" sz="3600" b="1" dirty="0" smtClean="0">
                <a:solidFill>
                  <a:schemeClr val="bg1"/>
                </a:solidFill>
                <a:latin typeface="+mn-lt"/>
              </a:rPr>
              <a:t>Ongoing Research</a:t>
            </a:r>
          </a:p>
        </p:txBody>
      </p:sp>
      <p:sp>
        <p:nvSpPr>
          <p:cNvPr id="72" name="TextBox 71"/>
          <p:cNvSpPr txBox="1"/>
          <p:nvPr/>
        </p:nvSpPr>
        <p:spPr>
          <a:xfrm>
            <a:off x="32963556" y="7446121"/>
            <a:ext cx="2173111" cy="707886"/>
          </a:xfrm>
          <a:prstGeom prst="rect">
            <a:avLst/>
          </a:prstGeom>
          <a:noFill/>
        </p:spPr>
        <p:txBody>
          <a:bodyPr wrap="square" rtlCol="0">
            <a:spAutoFit/>
          </a:bodyPr>
          <a:lstStyle/>
          <a:p>
            <a:pPr algn="l"/>
            <a:r>
              <a:rPr lang="en-US" sz="2000" dirty="0" smtClean="0">
                <a:solidFill>
                  <a:schemeClr val="bg1"/>
                </a:solidFill>
                <a:effectLst>
                  <a:outerShdw blurRad="38100" dist="38100" dir="2700000" algn="tl">
                    <a:srgbClr val="000000">
                      <a:alpha val="43137"/>
                    </a:srgbClr>
                  </a:outerShdw>
                </a:effectLst>
                <a:latin typeface="+mj-lt"/>
              </a:rPr>
              <a:t>Salado </a:t>
            </a:r>
            <a:r>
              <a:rPr lang="en-US" sz="2000" dirty="0" err="1" smtClean="0">
                <a:solidFill>
                  <a:schemeClr val="bg1"/>
                </a:solidFill>
                <a:effectLst>
                  <a:outerShdw blurRad="38100" dist="38100" dir="2700000" algn="tl">
                    <a:srgbClr val="000000">
                      <a:alpha val="43137"/>
                    </a:srgbClr>
                  </a:outerShdw>
                </a:effectLst>
                <a:latin typeface="+mj-lt"/>
              </a:rPr>
              <a:t>roomblock</a:t>
            </a:r>
            <a:endParaRPr lang="en-US" sz="2000" dirty="0">
              <a:solidFill>
                <a:schemeClr val="bg1"/>
              </a:solidFill>
              <a:effectLst>
                <a:outerShdw blurRad="38100" dist="38100" dir="2700000" algn="tl">
                  <a:srgbClr val="000000">
                    <a:alpha val="43137"/>
                  </a:srgbClr>
                </a:outerShdw>
              </a:effectLst>
              <a:latin typeface="+mj-lt"/>
            </a:endParaRPr>
          </a:p>
        </p:txBody>
      </p:sp>
      <p:sp>
        <p:nvSpPr>
          <p:cNvPr id="57" name="TextBox 56"/>
          <p:cNvSpPr txBox="1"/>
          <p:nvPr/>
        </p:nvSpPr>
        <p:spPr>
          <a:xfrm>
            <a:off x="35919587" y="11761940"/>
            <a:ext cx="5095150" cy="400110"/>
          </a:xfrm>
          <a:prstGeom prst="rect">
            <a:avLst/>
          </a:prstGeom>
          <a:noFill/>
        </p:spPr>
        <p:txBody>
          <a:bodyPr wrap="square" rtlCol="0">
            <a:spAutoFit/>
          </a:bodyPr>
          <a:lstStyle/>
          <a:p>
            <a:pPr algn="l"/>
            <a:r>
              <a:rPr lang="en-US" sz="2000" b="1" dirty="0" smtClean="0">
                <a:solidFill>
                  <a:schemeClr val="bg1"/>
                </a:solidFill>
                <a:effectLst>
                  <a:outerShdw blurRad="38100" dist="38100" dir="2700000" algn="tl">
                    <a:srgbClr val="000000">
                      <a:alpha val="43137"/>
                    </a:srgbClr>
                  </a:outerShdw>
                </a:effectLst>
                <a:latin typeface="+mj-lt"/>
              </a:rPr>
              <a:t> </a:t>
            </a:r>
            <a:r>
              <a:rPr lang="en-US" sz="2000" dirty="0" smtClean="0">
                <a:solidFill>
                  <a:schemeClr val="bg1"/>
                </a:solidFill>
                <a:effectLst>
                  <a:outerShdw blurRad="38100" dist="38100" dir="2700000" algn="tl">
                    <a:srgbClr val="000000">
                      <a:alpha val="43137"/>
                    </a:srgbClr>
                  </a:outerShdw>
                </a:effectLst>
                <a:latin typeface="+mj-lt"/>
              </a:rPr>
              <a:t>Cost Path Analysis </a:t>
            </a:r>
            <a:endParaRPr lang="en-US" sz="2000" dirty="0">
              <a:solidFill>
                <a:schemeClr val="bg1"/>
              </a:solidFill>
              <a:effectLst>
                <a:outerShdw blurRad="38100" dist="38100" dir="2700000" algn="tl">
                  <a:srgbClr val="000000">
                    <a:alpha val="43137"/>
                  </a:srgbClr>
                </a:outerShdw>
              </a:effectLst>
              <a:latin typeface="+mj-lt"/>
            </a:endParaRPr>
          </a:p>
        </p:txBody>
      </p:sp>
      <p:pic>
        <p:nvPicPr>
          <p:cNvPr id="79" name="Content Placeholder 3" descr="Screen Shot 2014-10-03 at 8.14.23 PM.png"/>
          <p:cNvPicPr>
            <a:picLocks noChangeAspect="1"/>
          </p:cNvPicPr>
          <p:nvPr/>
        </p:nvPicPr>
        <p:blipFill rotWithShape="1">
          <a:blip r:embed="rId3">
            <a:extLst>
              <a:ext uri="{28A0092B-C50C-407E-A947-70E740481C1C}">
                <a14:useLocalDpi xmlns:a14="http://schemas.microsoft.com/office/drawing/2010/main" val="0"/>
              </a:ext>
            </a:extLst>
          </a:blip>
          <a:srcRect l="5642" t="8809" r="5244" b="3380"/>
          <a:stretch/>
        </p:blipFill>
        <p:spPr>
          <a:xfrm>
            <a:off x="915847" y="14373350"/>
            <a:ext cx="3334530" cy="2110507"/>
          </a:xfrm>
          <a:prstGeom prst="rect">
            <a:avLst/>
          </a:prstGeom>
        </p:spPr>
      </p:pic>
      <p:sp>
        <p:nvSpPr>
          <p:cNvPr id="80" name="Isosceles Triangle 79"/>
          <p:cNvSpPr/>
          <p:nvPr/>
        </p:nvSpPr>
        <p:spPr>
          <a:xfrm>
            <a:off x="2474840" y="15871368"/>
            <a:ext cx="216544" cy="216378"/>
          </a:xfrm>
          <a:prstGeom prst="triangle">
            <a:avLst/>
          </a:prstGeom>
          <a:solidFill>
            <a:srgbClr val="FF00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RM Cost Path.tif"/>
          <p:cNvPicPr>
            <a:picLocks noChangeAspect="1"/>
          </p:cNvPicPr>
          <p:nvPr/>
        </p:nvPicPr>
        <p:blipFill rotWithShape="1">
          <a:blip r:embed="rId4" cstate="print">
            <a:extLst>
              <a:ext uri="{28A0092B-C50C-407E-A947-70E740481C1C}">
                <a14:useLocalDpi xmlns:a14="http://schemas.microsoft.com/office/drawing/2010/main" val="0"/>
              </a:ext>
            </a:extLst>
          </a:blip>
          <a:srcRect l="16965" t="21202" r="29242" b="86"/>
          <a:stretch/>
        </p:blipFill>
        <p:spPr>
          <a:xfrm>
            <a:off x="35926733" y="6393050"/>
            <a:ext cx="4670216" cy="5280511"/>
          </a:xfrm>
          <a:prstGeom prst="rect">
            <a:avLst/>
          </a:prstGeom>
        </p:spPr>
      </p:pic>
      <p:pic>
        <p:nvPicPr>
          <p:cNvPr id="10" name="Picture 9" descr="RM Artifacts.tif"/>
          <p:cNvPicPr>
            <a:picLocks noChangeAspect="1"/>
          </p:cNvPicPr>
          <p:nvPr/>
        </p:nvPicPr>
        <p:blipFill rotWithShape="1">
          <a:blip r:embed="rId5" cstate="print">
            <a:extLst>
              <a:ext uri="{28A0092B-C50C-407E-A947-70E740481C1C}">
                <a14:useLocalDpi xmlns:a14="http://schemas.microsoft.com/office/drawing/2010/main" val="0"/>
              </a:ext>
            </a:extLst>
          </a:blip>
          <a:srcRect l="16791" t="20007" r="11602" b="-363"/>
          <a:stretch/>
        </p:blipFill>
        <p:spPr>
          <a:xfrm>
            <a:off x="726909" y="9025154"/>
            <a:ext cx="6092764" cy="5283339"/>
          </a:xfrm>
          <a:prstGeom prst="rect">
            <a:avLst/>
          </a:prstGeom>
        </p:spPr>
      </p:pic>
      <p:pic>
        <p:nvPicPr>
          <p:cNvPr id="11" name="Picture 10" descr="Viewshed.tif"/>
          <p:cNvPicPr>
            <a:picLocks noChangeAspect="1"/>
          </p:cNvPicPr>
          <p:nvPr/>
        </p:nvPicPr>
        <p:blipFill rotWithShape="1">
          <a:blip r:embed="rId6" cstate="print">
            <a:extLst>
              <a:ext uri="{28A0092B-C50C-407E-A947-70E740481C1C}">
                <a14:useLocalDpi xmlns:a14="http://schemas.microsoft.com/office/drawing/2010/main" val="0"/>
              </a:ext>
            </a:extLst>
          </a:blip>
          <a:srcRect l="16617" t="19781" r="11430" b="-586"/>
          <a:stretch/>
        </p:blipFill>
        <p:spPr>
          <a:xfrm>
            <a:off x="40335519" y="7044342"/>
            <a:ext cx="4854558" cy="4212729"/>
          </a:xfrm>
          <a:prstGeom prst="rect">
            <a:avLst/>
          </a:prstGeom>
        </p:spPr>
      </p:pic>
      <p:pic>
        <p:nvPicPr>
          <p:cNvPr id="12" name="Picture 11" descr="Topo View.tif"/>
          <p:cNvPicPr>
            <a:picLocks noChangeAspect="1"/>
          </p:cNvPicPr>
          <p:nvPr/>
        </p:nvPicPr>
        <p:blipFill rotWithShape="1">
          <a:blip r:embed="rId7" cstate="print">
            <a:extLst>
              <a:ext uri="{28A0092B-C50C-407E-A947-70E740481C1C}">
                <a14:useLocalDpi xmlns:a14="http://schemas.microsoft.com/office/drawing/2010/main" val="0"/>
              </a:ext>
            </a:extLst>
          </a:blip>
          <a:srcRect l="16791" t="19782" r="19559" b="-587"/>
          <a:stretch/>
        </p:blipFill>
        <p:spPr>
          <a:xfrm>
            <a:off x="7360948" y="10256205"/>
            <a:ext cx="4857960" cy="4765554"/>
          </a:xfrm>
          <a:prstGeom prst="rect">
            <a:avLst/>
          </a:prstGeom>
        </p:spPr>
      </p:pic>
      <p:sp>
        <p:nvSpPr>
          <p:cNvPr id="84" name="TextBox 83"/>
          <p:cNvSpPr txBox="1"/>
          <p:nvPr/>
        </p:nvSpPr>
        <p:spPr>
          <a:xfrm>
            <a:off x="36072522" y="16186063"/>
            <a:ext cx="8939907" cy="3926817"/>
          </a:xfrm>
          <a:prstGeom prst="rect">
            <a:avLst/>
          </a:prstGeom>
          <a:noFill/>
        </p:spPr>
        <p:txBody>
          <a:bodyPr wrap="square" lIns="116943" tIns="58470" rIns="116943" bIns="58470" rtlCol="0">
            <a:spAutoFit/>
          </a:bodyPr>
          <a:lstStyle/>
          <a:p>
            <a:pPr algn="l">
              <a:lnSpc>
                <a:spcPts val="2700"/>
              </a:lnSpc>
            </a:pPr>
            <a:r>
              <a:rPr lang="en-US" sz="2400" b="1" dirty="0" smtClean="0">
                <a:solidFill>
                  <a:schemeClr val="bg1"/>
                </a:solidFill>
                <a:latin typeface="Cambria" panose="02040503050406030204" pitchFamily="18" charset="0"/>
              </a:rPr>
              <a:t>Multiple </a:t>
            </a:r>
            <a:r>
              <a:rPr lang="en-US" sz="2400" b="1" dirty="0" err="1" smtClean="0">
                <a:solidFill>
                  <a:schemeClr val="bg1"/>
                </a:solidFill>
                <a:latin typeface="Cambria" panose="02040503050406030204" pitchFamily="18" charset="0"/>
              </a:rPr>
              <a:t>Cienega</a:t>
            </a:r>
            <a:r>
              <a:rPr lang="en-US" sz="2400" b="1" dirty="0" smtClean="0">
                <a:solidFill>
                  <a:schemeClr val="bg1"/>
                </a:solidFill>
                <a:latin typeface="Cambria" panose="02040503050406030204" pitchFamily="18" charset="0"/>
              </a:rPr>
              <a:t> phase </a:t>
            </a:r>
            <a:r>
              <a:rPr lang="en-US" sz="2400" b="1" dirty="0" err="1" smtClean="0">
                <a:solidFill>
                  <a:schemeClr val="bg1"/>
                </a:solidFill>
                <a:latin typeface="Cambria" panose="02040503050406030204" pitchFamily="18" charset="0"/>
              </a:rPr>
              <a:t>cerros</a:t>
            </a:r>
            <a:r>
              <a:rPr lang="en-US" sz="2400" b="1" dirty="0" smtClean="0">
                <a:solidFill>
                  <a:schemeClr val="bg1"/>
                </a:solidFill>
                <a:latin typeface="Cambria" panose="02040503050406030204" pitchFamily="18" charset="0"/>
              </a:rPr>
              <a:t> de trincheras and riverine terrace sites  indicate the Upper Gila River too contained substantial Early Agricultural period settlement.  </a:t>
            </a:r>
            <a:r>
              <a:rPr lang="en-US" sz="2400" b="1" dirty="0">
                <a:solidFill>
                  <a:schemeClr val="bg1"/>
                </a:solidFill>
                <a:latin typeface="Cambria" panose="02040503050406030204" pitchFamily="18" charset="0"/>
              </a:rPr>
              <a:t>R</a:t>
            </a:r>
            <a:r>
              <a:rPr lang="en-US" sz="2400" b="1" dirty="0" smtClean="0">
                <a:solidFill>
                  <a:schemeClr val="bg1"/>
                </a:solidFill>
                <a:latin typeface="Cambria" panose="02040503050406030204" pitchFamily="18" charset="0"/>
              </a:rPr>
              <a:t>adiocarbon dates, artifact assemblages, and </a:t>
            </a:r>
            <a:r>
              <a:rPr lang="en-US" sz="2400" b="1" i="1" dirty="0" err="1" smtClean="0">
                <a:solidFill>
                  <a:schemeClr val="bg1"/>
                </a:solidFill>
                <a:latin typeface="Cambria" panose="02040503050406030204" pitchFamily="18" charset="0"/>
              </a:rPr>
              <a:t>Zea</a:t>
            </a:r>
            <a:r>
              <a:rPr lang="en-US" sz="2400" b="1" i="1" dirty="0" smtClean="0">
                <a:solidFill>
                  <a:schemeClr val="bg1"/>
                </a:solidFill>
                <a:latin typeface="Cambria" panose="02040503050406030204" pitchFamily="18" charset="0"/>
              </a:rPr>
              <a:t> mays </a:t>
            </a:r>
            <a:r>
              <a:rPr lang="en-US" sz="2400" b="1" dirty="0" smtClean="0">
                <a:solidFill>
                  <a:schemeClr val="bg1"/>
                </a:solidFill>
                <a:latin typeface="Cambria" panose="02040503050406030204" pitchFamily="18" charset="0"/>
              </a:rPr>
              <a:t>are broadly consistent with </a:t>
            </a:r>
            <a:r>
              <a:rPr lang="en-US" sz="2400" b="1" dirty="0" err="1" smtClean="0">
                <a:solidFill>
                  <a:schemeClr val="bg1"/>
                </a:solidFill>
                <a:latin typeface="Cambria" panose="02040503050406030204" pitchFamily="18" charset="0"/>
              </a:rPr>
              <a:t>Cienega</a:t>
            </a:r>
            <a:r>
              <a:rPr lang="en-US" sz="2400" b="1" dirty="0" smtClean="0">
                <a:solidFill>
                  <a:schemeClr val="bg1"/>
                </a:solidFill>
                <a:latin typeface="Cambria" panose="02040503050406030204" pitchFamily="18" charset="0"/>
              </a:rPr>
              <a:t> phase data elsewhere. </a:t>
            </a:r>
            <a:r>
              <a:rPr lang="en-US" sz="2400" b="1" dirty="0">
                <a:solidFill>
                  <a:schemeClr val="bg1"/>
                </a:solidFill>
                <a:latin typeface="Cambria" panose="02040503050406030204" pitchFamily="18" charset="0"/>
              </a:rPr>
              <a:t>T</a:t>
            </a:r>
            <a:r>
              <a:rPr lang="en-US" sz="2400" b="1" dirty="0" smtClean="0">
                <a:solidFill>
                  <a:schemeClr val="bg1"/>
                </a:solidFill>
                <a:latin typeface="Cambria" panose="02040503050406030204" pitchFamily="18" charset="0"/>
              </a:rPr>
              <a:t>he early inhabitants had the capacity to organize labor necessary to construct </a:t>
            </a:r>
            <a:r>
              <a:rPr lang="en-US" sz="2400" b="1" dirty="0" err="1" smtClean="0">
                <a:solidFill>
                  <a:schemeClr val="bg1"/>
                </a:solidFill>
                <a:latin typeface="Cambria" panose="02040503050406030204" pitchFamily="18" charset="0"/>
              </a:rPr>
              <a:t>cerros</a:t>
            </a:r>
            <a:r>
              <a:rPr lang="en-US" sz="2400" b="1" dirty="0" smtClean="0">
                <a:solidFill>
                  <a:schemeClr val="bg1"/>
                </a:solidFill>
                <a:latin typeface="Cambria" panose="02040503050406030204" pitchFamily="18" charset="0"/>
              </a:rPr>
              <a:t> de trincheras as well as care for fields. The Early Agricultural period </a:t>
            </a:r>
            <a:r>
              <a:rPr lang="en-US" sz="2400" b="1" dirty="0" err="1" smtClean="0">
                <a:solidFill>
                  <a:schemeClr val="bg1"/>
                </a:solidFill>
                <a:latin typeface="Cambria" panose="02040503050406030204" pitchFamily="18" charset="0"/>
              </a:rPr>
              <a:t>cerros</a:t>
            </a:r>
            <a:r>
              <a:rPr lang="en-US" sz="2400" b="1" dirty="0" smtClean="0">
                <a:solidFill>
                  <a:schemeClr val="bg1"/>
                </a:solidFill>
                <a:latin typeface="Cambria" panose="02040503050406030204" pitchFamily="18" charset="0"/>
              </a:rPr>
              <a:t> de trincheras in the Upper Gila River, Tucson Basin, and Río Casas </a:t>
            </a:r>
            <a:r>
              <a:rPr lang="en-US" sz="2400" b="1" dirty="0" err="1" smtClean="0">
                <a:solidFill>
                  <a:schemeClr val="bg1"/>
                </a:solidFill>
                <a:latin typeface="Cambria" panose="02040503050406030204" pitchFamily="18" charset="0"/>
              </a:rPr>
              <a:t>Grandes</a:t>
            </a:r>
            <a:r>
              <a:rPr lang="en-US" sz="2400" b="1" dirty="0" smtClean="0">
                <a:solidFill>
                  <a:schemeClr val="bg1"/>
                </a:solidFill>
                <a:latin typeface="Cambria" panose="02040503050406030204" pitchFamily="18" charset="0"/>
              </a:rPr>
              <a:t> indicate a previously unrecognized broad regional pattern and suggest defense was  an ongoing concern.</a:t>
            </a:r>
            <a:endParaRPr lang="en-US" sz="2400" b="1" dirty="0">
              <a:solidFill>
                <a:schemeClr val="bg1"/>
              </a:solidFill>
              <a:latin typeface="Cambria" panose="02040503050406030204" pitchFamily="18" charset="0"/>
            </a:endParaRPr>
          </a:p>
        </p:txBody>
      </p:sp>
      <p:sp>
        <p:nvSpPr>
          <p:cNvPr id="89" name="TextBox 88"/>
          <p:cNvSpPr txBox="1"/>
          <p:nvPr/>
        </p:nvSpPr>
        <p:spPr>
          <a:xfrm>
            <a:off x="27283611" y="17552649"/>
            <a:ext cx="6095999" cy="665604"/>
          </a:xfrm>
          <a:prstGeom prst="rect">
            <a:avLst/>
          </a:prstGeom>
          <a:solidFill>
            <a:schemeClr val="tx1"/>
          </a:solidFill>
          <a:ln>
            <a:solidFill>
              <a:srgbClr val="FFFF00"/>
            </a:solidFill>
          </a:ln>
        </p:spPr>
        <p:txBody>
          <a:bodyPr wrap="square" lIns="116943" tIns="58470" rIns="116943" bIns="58470" rtlCol="0">
            <a:spAutoFit/>
          </a:bodyPr>
          <a:lstStyle/>
          <a:p>
            <a:pPr>
              <a:lnSpc>
                <a:spcPts val="4604"/>
              </a:lnSpc>
            </a:pPr>
            <a:r>
              <a:rPr lang="en-US" sz="3600" b="1" dirty="0" smtClean="0">
                <a:solidFill>
                  <a:schemeClr val="bg1"/>
                </a:solidFill>
                <a:latin typeface="+mn-lt"/>
              </a:rPr>
              <a:t>Ethnobotany &amp; </a:t>
            </a:r>
            <a:r>
              <a:rPr lang="en-US" sz="3600" b="1" baseline="30000" dirty="0" smtClean="0">
                <a:solidFill>
                  <a:schemeClr val="bg1"/>
                </a:solidFill>
                <a:latin typeface="+mn-lt"/>
              </a:rPr>
              <a:t>14</a:t>
            </a:r>
            <a:r>
              <a:rPr lang="en-US" sz="3600" b="1" dirty="0" smtClean="0">
                <a:solidFill>
                  <a:schemeClr val="bg1"/>
                </a:solidFill>
                <a:latin typeface="+mn-lt"/>
              </a:rPr>
              <a:t>C Dating</a:t>
            </a:r>
            <a:endParaRPr lang="en-US" sz="3600" b="1" dirty="0">
              <a:solidFill>
                <a:srgbClr val="FFFF00"/>
              </a:solidFill>
              <a:latin typeface="+mn-lt"/>
            </a:endParaRPr>
          </a:p>
        </p:txBody>
      </p:sp>
      <p:sp>
        <p:nvSpPr>
          <p:cNvPr id="91" name="TextBox 90"/>
          <p:cNvSpPr txBox="1"/>
          <p:nvPr/>
        </p:nvSpPr>
        <p:spPr>
          <a:xfrm>
            <a:off x="40858162" y="11291866"/>
            <a:ext cx="4414728" cy="400110"/>
          </a:xfrm>
          <a:prstGeom prst="rect">
            <a:avLst/>
          </a:prstGeom>
          <a:noFill/>
        </p:spPr>
        <p:txBody>
          <a:bodyPr wrap="square" rtlCol="0">
            <a:spAutoFit/>
          </a:bodyPr>
          <a:lstStyle/>
          <a:p>
            <a:pPr algn="l"/>
            <a:r>
              <a:rPr lang="en-US" sz="2000" b="1" dirty="0" smtClean="0">
                <a:solidFill>
                  <a:schemeClr val="bg1"/>
                </a:solidFill>
                <a:effectLst>
                  <a:outerShdw blurRad="38100" dist="38100" dir="2700000" algn="tl">
                    <a:srgbClr val="000000">
                      <a:alpha val="43137"/>
                    </a:srgbClr>
                  </a:outerShdw>
                </a:effectLst>
                <a:latin typeface="+mj-lt"/>
              </a:rPr>
              <a:t> </a:t>
            </a:r>
            <a:r>
              <a:rPr lang="en-US" sz="2000" dirty="0" err="1" smtClean="0">
                <a:solidFill>
                  <a:schemeClr val="bg1"/>
                </a:solidFill>
                <a:effectLst>
                  <a:outerShdw blurRad="38100" dist="38100" dir="2700000" algn="tl">
                    <a:srgbClr val="000000">
                      <a:alpha val="43137"/>
                    </a:srgbClr>
                  </a:outerShdw>
                </a:effectLst>
                <a:latin typeface="+mj-lt"/>
              </a:rPr>
              <a:t>Viewshed</a:t>
            </a:r>
            <a:r>
              <a:rPr lang="en-US" sz="2000" dirty="0" smtClean="0">
                <a:solidFill>
                  <a:schemeClr val="bg1"/>
                </a:solidFill>
                <a:effectLst>
                  <a:outerShdw blurRad="38100" dist="38100" dir="2700000" algn="tl">
                    <a:srgbClr val="000000">
                      <a:alpha val="43137"/>
                    </a:srgbClr>
                  </a:outerShdw>
                </a:effectLst>
                <a:latin typeface="+mj-lt"/>
              </a:rPr>
              <a:t> Analysis </a:t>
            </a:r>
            <a:endParaRPr lang="en-US" sz="2000" dirty="0">
              <a:solidFill>
                <a:schemeClr val="bg1"/>
              </a:solidFill>
              <a:effectLst>
                <a:outerShdw blurRad="38100" dist="38100" dir="2700000" algn="tl">
                  <a:srgbClr val="000000">
                    <a:alpha val="43137"/>
                  </a:srgbClr>
                </a:outerShdw>
              </a:effectLst>
              <a:latin typeface="+mj-lt"/>
            </a:endParaRPr>
          </a:p>
        </p:txBody>
      </p:sp>
      <p:sp>
        <p:nvSpPr>
          <p:cNvPr id="93" name="TextBox 92"/>
          <p:cNvSpPr txBox="1"/>
          <p:nvPr/>
        </p:nvSpPr>
        <p:spPr>
          <a:xfrm>
            <a:off x="38370905" y="15472632"/>
            <a:ext cx="3816082" cy="665604"/>
          </a:xfrm>
          <a:prstGeom prst="rect">
            <a:avLst/>
          </a:prstGeom>
          <a:solidFill>
            <a:schemeClr val="tx1"/>
          </a:solidFill>
          <a:ln>
            <a:solidFill>
              <a:srgbClr val="FFFF00"/>
            </a:solidFill>
          </a:ln>
        </p:spPr>
        <p:txBody>
          <a:bodyPr wrap="square" lIns="116943" tIns="58470" rIns="116943" bIns="58470" rtlCol="0">
            <a:spAutoFit/>
          </a:bodyPr>
          <a:lstStyle/>
          <a:p>
            <a:pPr>
              <a:lnSpc>
                <a:spcPts val="4604"/>
              </a:lnSpc>
            </a:pPr>
            <a:r>
              <a:rPr lang="en-US" sz="3600" b="1" dirty="0" smtClean="0">
                <a:solidFill>
                  <a:schemeClr val="bg1"/>
                </a:solidFill>
                <a:latin typeface="+mn-lt"/>
              </a:rPr>
              <a:t>Conclusions</a:t>
            </a:r>
            <a:endParaRPr lang="en-US" sz="3600" b="1" dirty="0">
              <a:solidFill>
                <a:srgbClr val="FFFF00"/>
              </a:solidFill>
              <a:latin typeface="+mn-lt"/>
            </a:endParaRPr>
          </a:p>
        </p:txBody>
      </p:sp>
      <p:sp>
        <p:nvSpPr>
          <p:cNvPr id="3" name="TextBox 2"/>
          <p:cNvSpPr txBox="1"/>
          <p:nvPr/>
        </p:nvSpPr>
        <p:spPr>
          <a:xfrm>
            <a:off x="4416893" y="15017242"/>
            <a:ext cx="7846513" cy="1226178"/>
          </a:xfrm>
          <a:prstGeom prst="rect">
            <a:avLst/>
          </a:prstGeom>
          <a:noFill/>
        </p:spPr>
        <p:txBody>
          <a:bodyPr wrap="square" rtlCol="0">
            <a:spAutoFit/>
          </a:bodyPr>
          <a:lstStyle/>
          <a:p>
            <a:pPr algn="l"/>
            <a:r>
              <a:rPr lang="en-US" sz="2400" b="1" dirty="0">
                <a:solidFill>
                  <a:schemeClr val="bg1"/>
                </a:solidFill>
                <a:latin typeface="Cambria"/>
                <a:cs typeface="Cambria"/>
              </a:rPr>
              <a:t>Round Mountain contains 1.9 km of walls and terraces and 16 rock rings and was constructed on a 640-foot hill during the </a:t>
            </a:r>
            <a:r>
              <a:rPr lang="en-US" sz="2400" b="1" dirty="0" err="1">
                <a:solidFill>
                  <a:schemeClr val="bg1"/>
                </a:solidFill>
                <a:latin typeface="Cambria"/>
                <a:cs typeface="Cambria"/>
              </a:rPr>
              <a:t>Cienega</a:t>
            </a:r>
            <a:r>
              <a:rPr lang="en-US" sz="2400" b="1" dirty="0">
                <a:solidFill>
                  <a:schemeClr val="bg1"/>
                </a:solidFill>
                <a:latin typeface="Cambria"/>
                <a:cs typeface="Cambria"/>
              </a:rPr>
              <a:t> phase (ca. 800 B.C. – AD 100</a:t>
            </a:r>
            <a:r>
              <a:rPr lang="en-US" sz="2400" b="1" dirty="0" smtClean="0">
                <a:solidFill>
                  <a:schemeClr val="bg1"/>
                </a:solidFill>
                <a:latin typeface="Cambria"/>
                <a:cs typeface="Cambria"/>
              </a:rPr>
              <a:t>).</a:t>
            </a:r>
            <a:endParaRPr lang="en-US" sz="2400" b="1" dirty="0">
              <a:solidFill>
                <a:schemeClr val="bg1"/>
              </a:solidFill>
              <a:latin typeface="Cambria"/>
              <a:cs typeface="Cambria"/>
            </a:endParaRPr>
          </a:p>
        </p:txBody>
      </p:sp>
      <p:sp>
        <p:nvSpPr>
          <p:cNvPr id="6" name="TextBox 5"/>
          <p:cNvSpPr txBox="1"/>
          <p:nvPr/>
        </p:nvSpPr>
        <p:spPr>
          <a:xfrm>
            <a:off x="5564322" y="16765567"/>
            <a:ext cx="6188639" cy="1980749"/>
          </a:xfrm>
          <a:prstGeom prst="rect">
            <a:avLst/>
          </a:prstGeom>
          <a:noFill/>
        </p:spPr>
        <p:txBody>
          <a:bodyPr wrap="square" rtlCol="0">
            <a:spAutoFit/>
          </a:bodyPr>
          <a:lstStyle/>
          <a:p>
            <a:pPr algn="l"/>
            <a:r>
              <a:rPr lang="en-US" sz="2400" b="1" dirty="0">
                <a:solidFill>
                  <a:srgbClr val="FFFFFF"/>
                </a:solidFill>
                <a:latin typeface="Cambria"/>
                <a:cs typeface="Cambria"/>
              </a:rPr>
              <a:t>The </a:t>
            </a:r>
            <a:r>
              <a:rPr lang="en-US" sz="2400" b="1" dirty="0" err="1" smtClean="0">
                <a:solidFill>
                  <a:srgbClr val="FFFFFF"/>
                </a:solidFill>
                <a:latin typeface="Cambria"/>
                <a:cs typeface="Cambria"/>
              </a:rPr>
              <a:t>DotMon</a:t>
            </a:r>
            <a:r>
              <a:rPr lang="en-US" sz="2400" b="1" dirty="0" smtClean="0">
                <a:solidFill>
                  <a:srgbClr val="FFFFFF"/>
                </a:solidFill>
                <a:latin typeface="Cambria"/>
                <a:cs typeface="Cambria"/>
              </a:rPr>
              <a:t> site </a:t>
            </a:r>
            <a:r>
              <a:rPr lang="en-US" sz="2400" b="1" dirty="0">
                <a:solidFill>
                  <a:srgbClr val="FFFFFF"/>
                </a:solidFill>
                <a:latin typeface="Cambria"/>
                <a:cs typeface="Cambria"/>
              </a:rPr>
              <a:t>is situated on a 400-foot ridge above the river and includes 250 m of walls and </a:t>
            </a:r>
            <a:r>
              <a:rPr lang="en-US" sz="2400" b="1" dirty="0" smtClean="0">
                <a:solidFill>
                  <a:srgbClr val="FFFFFF"/>
                </a:solidFill>
                <a:latin typeface="Cambria"/>
                <a:cs typeface="Cambria"/>
              </a:rPr>
              <a:t>seven </a:t>
            </a:r>
            <a:r>
              <a:rPr lang="en-US" sz="2400" b="1" dirty="0">
                <a:solidFill>
                  <a:srgbClr val="FFFFFF"/>
                </a:solidFill>
                <a:latin typeface="Cambria"/>
                <a:cs typeface="Cambria"/>
              </a:rPr>
              <a:t>rock </a:t>
            </a:r>
            <a:r>
              <a:rPr lang="en-US" sz="2400" b="1" dirty="0" smtClean="0">
                <a:solidFill>
                  <a:srgbClr val="FFFFFF"/>
                </a:solidFill>
                <a:latin typeface="Cambria"/>
                <a:cs typeface="Cambria"/>
              </a:rPr>
              <a:t>rings. Artifacts suggest it belongs to the Early Agricultural period.</a:t>
            </a:r>
            <a:endParaRPr lang="en-US" sz="2400" b="1" dirty="0">
              <a:latin typeface="Cambria"/>
              <a:cs typeface="Cambria"/>
            </a:endParaRPr>
          </a:p>
        </p:txBody>
      </p:sp>
      <p:sp>
        <p:nvSpPr>
          <p:cNvPr id="7" name="TextBox 6"/>
          <p:cNvSpPr txBox="1"/>
          <p:nvPr/>
        </p:nvSpPr>
        <p:spPr>
          <a:xfrm>
            <a:off x="13059228" y="9983847"/>
            <a:ext cx="10834915" cy="2677656"/>
          </a:xfrm>
          <a:prstGeom prst="rect">
            <a:avLst/>
          </a:prstGeom>
          <a:noFill/>
        </p:spPr>
        <p:txBody>
          <a:bodyPr wrap="square" rtlCol="0">
            <a:spAutoFit/>
          </a:bodyPr>
          <a:lstStyle/>
          <a:p>
            <a:pPr algn="l"/>
            <a:r>
              <a:rPr lang="en-US" sz="2400" b="1" dirty="0" smtClean="0">
                <a:solidFill>
                  <a:schemeClr val="bg1"/>
                </a:solidFill>
                <a:latin typeface="Cambria"/>
                <a:cs typeface="Cambria"/>
              </a:rPr>
              <a:t>The Duncan Donut site is located on a Pleistocene terrace overlooking the Gila River. Surface examination, test excavations, and radiocarbon dating suggest that this is an Early Agricultural period occupation with two </a:t>
            </a:r>
            <a:r>
              <a:rPr lang="en-US" sz="2400" b="1" dirty="0" err="1" smtClean="0">
                <a:solidFill>
                  <a:schemeClr val="bg1"/>
                </a:solidFill>
                <a:latin typeface="Cambria"/>
                <a:cs typeface="Cambria"/>
              </a:rPr>
              <a:t>pithouses</a:t>
            </a:r>
            <a:r>
              <a:rPr lang="en-US" sz="2400" b="1" dirty="0" smtClean="0">
                <a:solidFill>
                  <a:schemeClr val="bg1"/>
                </a:solidFill>
                <a:latin typeface="Cambria"/>
                <a:cs typeface="Cambria"/>
              </a:rPr>
              <a:t>. Flotation samples taken in 2015 revealed charred maize cupules with a 2 sigma calibrated, multiple intercept radiocarbon date of 350 – 105 B.C., suggesting that early inhabitants of the Duncan Valley invested in the labor necessary to maintain fields and tend crops.</a:t>
            </a:r>
            <a:endParaRPr lang="en-US" sz="2400" b="1" dirty="0">
              <a:solidFill>
                <a:schemeClr val="bg1"/>
              </a:solidFill>
              <a:latin typeface="Cambria"/>
              <a:cs typeface="Cambria"/>
            </a:endParaRPr>
          </a:p>
        </p:txBody>
      </p:sp>
      <p:pic>
        <p:nvPicPr>
          <p:cNvPr id="54" name="Picture 53"/>
          <p:cNvPicPr/>
          <p:nvPr/>
        </p:nvPicPr>
        <p:blipFill>
          <a:blip r:embed="rId8" cstate="print">
            <a:extLst>
              <a:ext uri="{28A0092B-C50C-407E-A947-70E740481C1C}">
                <a14:useLocalDpi xmlns:a14="http://schemas.microsoft.com/office/drawing/2010/main" val="0"/>
              </a:ext>
            </a:extLst>
          </a:blip>
          <a:stretch>
            <a:fillRect/>
          </a:stretch>
        </p:blipFill>
        <p:spPr>
          <a:xfrm>
            <a:off x="24616274" y="18362295"/>
            <a:ext cx="2532698" cy="1602105"/>
          </a:xfrm>
          <a:prstGeom prst="rect">
            <a:avLst/>
          </a:prstGeom>
        </p:spPr>
      </p:pic>
      <p:pic>
        <p:nvPicPr>
          <p:cNvPr id="56" name="Content Placeholder 3" descr="IMG_1134.JPG"/>
          <p:cNvPicPr>
            <a:picLocks noChangeAspect="1"/>
          </p:cNvPicPr>
          <p:nvPr/>
        </p:nvPicPr>
        <p:blipFill rotWithShape="1">
          <a:blip r:embed="rId9" cstate="print">
            <a:extLst>
              <a:ext uri="{28A0092B-C50C-407E-A947-70E740481C1C}">
                <a14:useLocalDpi xmlns:a14="http://schemas.microsoft.com/office/drawing/2010/main" val="0"/>
              </a:ext>
            </a:extLst>
          </a:blip>
          <a:srcRect l="-883" r="-509"/>
          <a:stretch/>
        </p:blipFill>
        <p:spPr>
          <a:xfrm>
            <a:off x="10205203" y="7897969"/>
            <a:ext cx="1790343" cy="2354368"/>
          </a:xfrm>
          <a:prstGeom prst="rect">
            <a:avLst/>
          </a:prstGeom>
        </p:spPr>
      </p:pic>
      <p:sp>
        <p:nvSpPr>
          <p:cNvPr id="58" name="TextBox 57"/>
          <p:cNvSpPr txBox="1"/>
          <p:nvPr/>
        </p:nvSpPr>
        <p:spPr>
          <a:xfrm>
            <a:off x="7331219" y="9357040"/>
            <a:ext cx="3375486" cy="723131"/>
          </a:xfrm>
          <a:prstGeom prst="rect">
            <a:avLst/>
          </a:prstGeom>
          <a:noFill/>
        </p:spPr>
        <p:txBody>
          <a:bodyPr wrap="square" rtlCol="0">
            <a:spAutoFit/>
          </a:bodyPr>
          <a:lstStyle/>
          <a:p>
            <a:r>
              <a:rPr lang="en-US" sz="2000" dirty="0">
                <a:solidFill>
                  <a:schemeClr val="bg1"/>
                </a:solidFill>
              </a:rPr>
              <a:t>Round Mountain </a:t>
            </a:r>
            <a:r>
              <a:rPr lang="en-US" sz="2000" dirty="0" smtClean="0">
                <a:solidFill>
                  <a:schemeClr val="bg1"/>
                </a:solidFill>
              </a:rPr>
              <a:t>constructed wall</a:t>
            </a:r>
            <a:endParaRPr lang="en-US" sz="2000" dirty="0">
              <a:solidFill>
                <a:schemeClr val="bg1"/>
              </a:solidFill>
            </a:endParaRPr>
          </a:p>
        </p:txBody>
      </p:sp>
      <p:pic>
        <p:nvPicPr>
          <p:cNvPr id="59" name="Picture 58"/>
          <p:cNvPicPr/>
          <p:nvPr/>
        </p:nvPicPr>
        <p:blipFill>
          <a:blip r:embed="rId10" cstate="print">
            <a:extLst>
              <a:ext uri="{28A0092B-C50C-407E-A947-70E740481C1C}">
                <a14:useLocalDpi xmlns:a14="http://schemas.microsoft.com/office/drawing/2010/main" val="0"/>
              </a:ext>
            </a:extLst>
          </a:blip>
          <a:stretch>
            <a:fillRect/>
          </a:stretch>
        </p:blipFill>
        <p:spPr>
          <a:xfrm>
            <a:off x="33056286" y="18505713"/>
            <a:ext cx="2198914" cy="1484086"/>
          </a:xfrm>
          <a:prstGeom prst="rect">
            <a:avLst/>
          </a:prstGeom>
        </p:spPr>
      </p:pic>
      <p:sp>
        <p:nvSpPr>
          <p:cNvPr id="62" name="TextBox 61"/>
          <p:cNvSpPr txBox="1"/>
          <p:nvPr/>
        </p:nvSpPr>
        <p:spPr>
          <a:xfrm>
            <a:off x="27355801" y="18522863"/>
            <a:ext cx="2590800" cy="1015663"/>
          </a:xfrm>
          <a:prstGeom prst="rect">
            <a:avLst/>
          </a:prstGeom>
          <a:noFill/>
        </p:spPr>
        <p:txBody>
          <a:bodyPr wrap="square" rtlCol="0">
            <a:spAutoFit/>
          </a:bodyPr>
          <a:lstStyle/>
          <a:p>
            <a:pPr algn="l"/>
            <a:r>
              <a:rPr lang="en-US" sz="2000" dirty="0" smtClean="0">
                <a:solidFill>
                  <a:srgbClr val="FFFFFF"/>
                </a:solidFill>
              </a:rPr>
              <a:t>Charred </a:t>
            </a:r>
            <a:r>
              <a:rPr lang="en-US" sz="2000" dirty="0" err="1" smtClean="0">
                <a:solidFill>
                  <a:srgbClr val="FFFFFF"/>
                </a:solidFill>
              </a:rPr>
              <a:t>Zea</a:t>
            </a:r>
            <a:r>
              <a:rPr lang="en-US" sz="2000" dirty="0" smtClean="0">
                <a:solidFill>
                  <a:srgbClr val="FFFFFF"/>
                </a:solidFill>
              </a:rPr>
              <a:t> mays cupule from Duncan Donut site</a:t>
            </a:r>
            <a:endParaRPr lang="en-US" dirty="0"/>
          </a:p>
        </p:txBody>
      </p:sp>
      <p:sp>
        <p:nvSpPr>
          <p:cNvPr id="63" name="TextBox 62"/>
          <p:cNvSpPr txBox="1"/>
          <p:nvPr/>
        </p:nvSpPr>
        <p:spPr>
          <a:xfrm>
            <a:off x="30356627" y="18791377"/>
            <a:ext cx="2311401" cy="1015663"/>
          </a:xfrm>
          <a:prstGeom prst="rect">
            <a:avLst/>
          </a:prstGeom>
          <a:noFill/>
        </p:spPr>
        <p:txBody>
          <a:bodyPr wrap="square" rtlCol="0">
            <a:spAutoFit/>
          </a:bodyPr>
          <a:lstStyle/>
          <a:p>
            <a:pPr algn="l"/>
            <a:r>
              <a:rPr lang="en-US" sz="2000" dirty="0" smtClean="0">
                <a:solidFill>
                  <a:srgbClr val="FFFFFF"/>
                </a:solidFill>
              </a:rPr>
              <a:t>Duncan Donut charred </a:t>
            </a:r>
            <a:r>
              <a:rPr lang="en-US" sz="2000" dirty="0" err="1" smtClean="0">
                <a:solidFill>
                  <a:srgbClr val="FFFFFF"/>
                </a:solidFill>
              </a:rPr>
              <a:t>Juniperus</a:t>
            </a:r>
            <a:r>
              <a:rPr lang="en-US" sz="2000" dirty="0" smtClean="0">
                <a:solidFill>
                  <a:srgbClr val="FFFFFF"/>
                </a:solidFill>
              </a:rPr>
              <a:t> twig; &gt; 20 rings</a:t>
            </a:r>
            <a:endParaRPr lang="en-US" dirty="0"/>
          </a:p>
        </p:txBody>
      </p:sp>
      <p:sp>
        <p:nvSpPr>
          <p:cNvPr id="64" name="TextBox 63"/>
          <p:cNvSpPr txBox="1"/>
          <p:nvPr/>
        </p:nvSpPr>
        <p:spPr>
          <a:xfrm>
            <a:off x="24562999" y="20051757"/>
            <a:ext cx="10670430" cy="2545670"/>
          </a:xfrm>
          <a:prstGeom prst="rect">
            <a:avLst/>
          </a:prstGeom>
          <a:noFill/>
        </p:spPr>
        <p:txBody>
          <a:bodyPr wrap="square" lIns="116943" tIns="58470" rIns="116943" bIns="58470" rtlCol="0">
            <a:spAutoFit/>
          </a:bodyPr>
          <a:lstStyle/>
          <a:p>
            <a:pPr algn="l">
              <a:lnSpc>
                <a:spcPts val="2700"/>
              </a:lnSpc>
            </a:pPr>
            <a:r>
              <a:rPr lang="en-US" sz="2400" b="1" u="sng" dirty="0" smtClean="0">
                <a:solidFill>
                  <a:schemeClr val="bg1"/>
                </a:solidFill>
                <a:latin typeface="Cambria" panose="02040503050406030204" pitchFamily="18" charset="0"/>
              </a:rPr>
              <a:t>Round Mountain</a:t>
            </a:r>
            <a:r>
              <a:rPr lang="en-US" sz="2400" b="1" dirty="0" smtClean="0">
                <a:solidFill>
                  <a:schemeClr val="bg1"/>
                </a:solidFill>
                <a:latin typeface="Cambria" panose="02040503050406030204" pitchFamily="18" charset="0"/>
              </a:rPr>
              <a:t>. </a:t>
            </a:r>
            <a:r>
              <a:rPr lang="en-US" sz="2400" b="1" dirty="0">
                <a:solidFill>
                  <a:schemeClr val="bg1"/>
                </a:solidFill>
                <a:latin typeface="Cambria" panose="02040503050406030204" pitchFamily="18" charset="0"/>
              </a:rPr>
              <a:t>J</a:t>
            </a:r>
            <a:r>
              <a:rPr lang="en-US" sz="2400" b="1" dirty="0" smtClean="0">
                <a:solidFill>
                  <a:schemeClr val="bg1"/>
                </a:solidFill>
                <a:latin typeface="Cambria" panose="02040503050406030204" pitchFamily="18" charset="0"/>
              </a:rPr>
              <a:t>uniper, mesquite, </a:t>
            </a:r>
            <a:r>
              <a:rPr lang="en-US" sz="2400" b="1" dirty="0">
                <a:solidFill>
                  <a:schemeClr val="bg1"/>
                </a:solidFill>
                <a:latin typeface="Cambria" panose="02040503050406030204" pitchFamily="18" charset="0"/>
              </a:rPr>
              <a:t>&amp;</a:t>
            </a:r>
            <a:r>
              <a:rPr lang="en-US" sz="2400" b="1" dirty="0" smtClean="0">
                <a:solidFill>
                  <a:schemeClr val="bg1"/>
                </a:solidFill>
                <a:latin typeface="Cambria" panose="02040503050406030204" pitchFamily="18" charset="0"/>
              </a:rPr>
              <a:t> oak wood dominates &amp; grass culm base fragments present. Radiocarbon dating of a saltbush fragment produced a two-sigma calibrated date of 510 to 395 B.C.</a:t>
            </a:r>
          </a:p>
          <a:p>
            <a:pPr algn="l">
              <a:lnSpc>
                <a:spcPts val="2700"/>
              </a:lnSpc>
            </a:pPr>
            <a:r>
              <a:rPr lang="en-US" sz="2400" b="1" u="sng" dirty="0" err="1" smtClean="0">
                <a:solidFill>
                  <a:schemeClr val="bg1"/>
                </a:solidFill>
                <a:latin typeface="Cambria" panose="02040503050406030204" pitchFamily="18" charset="0"/>
              </a:rPr>
              <a:t>DotMon</a:t>
            </a:r>
            <a:r>
              <a:rPr lang="en-US" sz="2400" b="1" dirty="0" smtClean="0">
                <a:solidFill>
                  <a:schemeClr val="bg1"/>
                </a:solidFill>
                <a:latin typeface="Cambria" panose="02040503050406030204" pitchFamily="18" charset="0"/>
              </a:rPr>
              <a:t>. Juniper, oak &amp; cottonwood/willow wood are in flotation samples.</a:t>
            </a:r>
          </a:p>
          <a:p>
            <a:pPr algn="l">
              <a:lnSpc>
                <a:spcPts val="2700"/>
              </a:lnSpc>
            </a:pPr>
            <a:r>
              <a:rPr lang="en-US" sz="2400" b="1" u="sng" dirty="0" smtClean="0">
                <a:solidFill>
                  <a:schemeClr val="bg1"/>
                </a:solidFill>
                <a:latin typeface="Cambria" panose="02040503050406030204" pitchFamily="18" charset="0"/>
              </a:rPr>
              <a:t>Duncan Donut</a:t>
            </a:r>
            <a:r>
              <a:rPr lang="en-US" sz="2400" b="1" dirty="0" smtClean="0">
                <a:solidFill>
                  <a:schemeClr val="bg1"/>
                </a:solidFill>
                <a:latin typeface="Cambria" panose="02040503050406030204" pitchFamily="18" charset="0"/>
              </a:rPr>
              <a:t>. Juniper, mesquite, </a:t>
            </a:r>
            <a:r>
              <a:rPr lang="en-US" sz="2400" b="1" dirty="0" err="1" smtClean="0">
                <a:solidFill>
                  <a:schemeClr val="bg1"/>
                </a:solidFill>
                <a:latin typeface="Cambria" panose="02040503050406030204" pitchFamily="18" charset="0"/>
              </a:rPr>
              <a:t>Fabaceae</a:t>
            </a:r>
            <a:r>
              <a:rPr lang="en-US" sz="2400" b="1" dirty="0" smtClean="0">
                <a:solidFill>
                  <a:schemeClr val="bg1"/>
                </a:solidFill>
                <a:latin typeface="Cambria" panose="02040503050406030204" pitchFamily="18" charset="0"/>
              </a:rPr>
              <a:t> (acacia?), &amp; creosote bush wood are present. Maize is represented with four cupules, dating from 350 – 105 B.C.</a:t>
            </a:r>
            <a:endParaRPr lang="en-US" sz="2400" b="1" dirty="0">
              <a:solidFill>
                <a:schemeClr val="bg1"/>
              </a:solidFill>
              <a:latin typeface="Cambria" panose="02040503050406030204" pitchFamily="18" charset="0"/>
            </a:endParaRPr>
          </a:p>
        </p:txBody>
      </p:sp>
      <p:pic>
        <p:nvPicPr>
          <p:cNvPr id="8" name="Picture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417488" y="18839569"/>
            <a:ext cx="4575511" cy="3431633"/>
          </a:xfrm>
          <a:prstGeom prst="rect">
            <a:avLst/>
          </a:prstGeom>
        </p:spPr>
      </p:pic>
      <p:sp>
        <p:nvSpPr>
          <p:cNvPr id="14" name="TextBox 13"/>
          <p:cNvSpPr txBox="1"/>
          <p:nvPr/>
        </p:nvSpPr>
        <p:spPr>
          <a:xfrm>
            <a:off x="19941947" y="15025150"/>
            <a:ext cx="45719" cy="1123384"/>
          </a:xfrm>
          <a:prstGeom prst="rect">
            <a:avLst/>
          </a:prstGeom>
          <a:noFill/>
        </p:spPr>
        <p:txBody>
          <a:bodyPr wrap="square" rtlCol="0">
            <a:spAutoFit/>
          </a:bodyPr>
          <a:lstStyle/>
          <a:p>
            <a:endParaRPr lang="en-US" dirty="0"/>
          </a:p>
        </p:txBody>
      </p:sp>
      <p:pic>
        <p:nvPicPr>
          <p:cNvPr id="16" name="Picture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3278585" y="13868568"/>
            <a:ext cx="6018859" cy="4514144"/>
          </a:xfrm>
          <a:prstGeom prst="rect">
            <a:avLst/>
          </a:prstGeom>
        </p:spPr>
      </p:pic>
      <p:sp>
        <p:nvSpPr>
          <p:cNvPr id="18" name="TextBox 17"/>
          <p:cNvSpPr txBox="1"/>
          <p:nvPr/>
        </p:nvSpPr>
        <p:spPr>
          <a:xfrm>
            <a:off x="13564113" y="13778213"/>
            <a:ext cx="4796403" cy="1200329"/>
          </a:xfrm>
          <a:prstGeom prst="rect">
            <a:avLst/>
          </a:prstGeom>
          <a:noFill/>
        </p:spPr>
        <p:txBody>
          <a:bodyPr wrap="square" rtlCol="0">
            <a:spAutoFit/>
          </a:bodyPr>
          <a:lstStyle/>
          <a:p>
            <a:pPr algn="l"/>
            <a:r>
              <a:rPr lang="en-US" sz="2400" dirty="0" smtClean="0">
                <a:latin typeface="Cambria" panose="02040503050406030204" pitchFamily="18" charset="0"/>
              </a:rPr>
              <a:t>Structure A, </a:t>
            </a:r>
            <a:r>
              <a:rPr lang="en-US" sz="2400" dirty="0" err="1" smtClean="0">
                <a:latin typeface="Cambria" panose="02040503050406030204" pitchFamily="18" charset="0"/>
              </a:rPr>
              <a:t>DotMon</a:t>
            </a:r>
            <a:r>
              <a:rPr lang="en-US" sz="2400" dirty="0" smtClean="0">
                <a:latin typeface="Cambria" panose="02040503050406030204" pitchFamily="18" charset="0"/>
              </a:rPr>
              <a:t> site, note massive wall fall, interior diameter 2.7 m, entryway and view to east.</a:t>
            </a:r>
            <a:endParaRPr lang="en-US" sz="2400" dirty="0">
              <a:latin typeface="Cambria" panose="02040503050406030204" pitchFamily="18" charset="0"/>
            </a:endParaRPr>
          </a:p>
        </p:txBody>
      </p:sp>
      <p:sp>
        <p:nvSpPr>
          <p:cNvPr id="61" name="Rounded Rectangle 60"/>
          <p:cNvSpPr/>
          <p:nvPr/>
        </p:nvSpPr>
        <p:spPr bwMode="auto">
          <a:xfrm>
            <a:off x="35864800" y="20396200"/>
            <a:ext cx="9448800" cy="2209800"/>
          </a:xfrm>
          <a:prstGeom prst="roundRect">
            <a:avLst>
              <a:gd name="adj" fmla="val 2170"/>
            </a:avLst>
          </a:prstGeom>
          <a:solidFill>
            <a:srgbClr val="0000CA">
              <a:alpha val="72000"/>
            </a:srgbClr>
          </a:solidFill>
          <a:ln w="28575" cap="flat" cmpd="sng" algn="ctr">
            <a:solidFill>
              <a:srgbClr val="FFFF00"/>
            </a:solidFill>
            <a:prstDash val="solid"/>
            <a:round/>
            <a:headEnd type="none" w="med" len="med"/>
            <a:tailEnd type="none" w="med" len="med"/>
          </a:ln>
          <a:effectLst/>
        </p:spPr>
        <p:txBody>
          <a:bodyPr vert="horz" wrap="none" lIns="95244" tIns="47622" rIns="95244" bIns="47622" numCol="1" rtlCol="0" anchor="ctr" anchorCtr="0" compatLnSpc="1">
            <a:prstTxWarp prst="textNoShape">
              <a:avLst/>
            </a:prstTxWarp>
          </a:bodyPr>
          <a:lstStyle/>
          <a:p>
            <a:pPr defTabSz="2776294"/>
            <a:endParaRPr lang="en-US" sz="5400" dirty="0"/>
          </a:p>
        </p:txBody>
      </p:sp>
      <p:sp>
        <p:nvSpPr>
          <p:cNvPr id="71" name="TextBox 70"/>
          <p:cNvSpPr txBox="1"/>
          <p:nvPr/>
        </p:nvSpPr>
        <p:spPr>
          <a:xfrm>
            <a:off x="36072522" y="20472400"/>
            <a:ext cx="9133562" cy="2169926"/>
          </a:xfrm>
          <a:prstGeom prst="rect">
            <a:avLst/>
          </a:prstGeom>
          <a:noFill/>
        </p:spPr>
        <p:txBody>
          <a:bodyPr wrap="square" lIns="116943" tIns="58470" rIns="116943" bIns="58470" rtlCol="0">
            <a:spAutoFit/>
          </a:bodyPr>
          <a:lstStyle/>
          <a:p>
            <a:pPr algn="l">
              <a:lnSpc>
                <a:spcPts val="2000"/>
              </a:lnSpc>
            </a:pPr>
            <a:r>
              <a:rPr lang="en-US" sz="2000" b="1" u="sng" dirty="0" smtClean="0">
                <a:solidFill>
                  <a:schemeClr val="bg1"/>
                </a:solidFill>
                <a:latin typeface="Cambria" panose="02040503050406030204" pitchFamily="18" charset="0"/>
              </a:rPr>
              <a:t>Acknowledgements: </a:t>
            </a:r>
            <a:r>
              <a:rPr lang="en-US" sz="2000" b="1" dirty="0" smtClean="0">
                <a:solidFill>
                  <a:schemeClr val="bg1"/>
                </a:solidFill>
                <a:latin typeface="Cambria" panose="02040503050406030204" pitchFamily="18" charset="0"/>
              </a:rPr>
              <a:t>BLM -Dan </a:t>
            </a:r>
            <a:r>
              <a:rPr lang="en-US" sz="2000" b="1" dirty="0">
                <a:solidFill>
                  <a:schemeClr val="bg1"/>
                </a:solidFill>
                <a:latin typeface="Cambria" panose="02040503050406030204" pitchFamily="18" charset="0"/>
              </a:rPr>
              <a:t>McGrew </a:t>
            </a:r>
            <a:r>
              <a:rPr lang="en-US" sz="2000" b="1" dirty="0" smtClean="0">
                <a:solidFill>
                  <a:schemeClr val="bg1"/>
                </a:solidFill>
                <a:latin typeface="Cambria" panose="02040503050406030204" pitchFamily="18" charset="0"/>
              </a:rPr>
              <a:t>&amp; Matthew Basham, </a:t>
            </a:r>
            <a:r>
              <a:rPr lang="en-US" sz="2000" b="1" dirty="0">
                <a:solidFill>
                  <a:schemeClr val="bg1"/>
                </a:solidFill>
                <a:latin typeface="Cambria" panose="02040503050406030204" pitchFamily="18" charset="0"/>
              </a:rPr>
              <a:t>Dick </a:t>
            </a:r>
            <a:r>
              <a:rPr lang="en-US" sz="2000" b="1" dirty="0" err="1" smtClean="0">
                <a:solidFill>
                  <a:schemeClr val="bg1"/>
                </a:solidFill>
                <a:latin typeface="Cambria" panose="02040503050406030204" pitchFamily="18" charset="0"/>
              </a:rPr>
              <a:t>Kaler</a:t>
            </a:r>
            <a:r>
              <a:rPr lang="en-US" sz="2000" b="1" dirty="0" smtClean="0">
                <a:solidFill>
                  <a:schemeClr val="bg1"/>
                </a:solidFill>
                <a:latin typeface="Cambria" panose="02040503050406030204" pitchFamily="18" charset="0"/>
              </a:rPr>
              <a:t>, Freeport-McMoRan-Bob Bigando, Simpson Hotel-Deborah Mendelsohn, Jacob Freeman, Mark Willis, Gary Huckleberry, Fred Nials, John Sandor, Students-Lori </a:t>
            </a:r>
            <a:r>
              <a:rPr lang="en-US" sz="2000" b="1" dirty="0">
                <a:solidFill>
                  <a:schemeClr val="bg1"/>
                </a:solidFill>
                <a:latin typeface="Cambria" panose="02040503050406030204" pitchFamily="18" charset="0"/>
              </a:rPr>
              <a:t>Barkwill-Love, Ashley </a:t>
            </a:r>
            <a:r>
              <a:rPr lang="en-US" sz="2000" b="1" dirty="0" smtClean="0">
                <a:solidFill>
                  <a:schemeClr val="bg1"/>
                </a:solidFill>
                <a:latin typeface="Cambria" panose="02040503050406030204" pitchFamily="18" charset="0"/>
              </a:rPr>
              <a:t>Jones, Kristina </a:t>
            </a:r>
            <a:r>
              <a:rPr lang="en-US" sz="2000" b="1" dirty="0">
                <a:solidFill>
                  <a:schemeClr val="bg1"/>
                </a:solidFill>
                <a:latin typeface="Cambria" panose="02040503050406030204" pitchFamily="18" charset="0"/>
              </a:rPr>
              <a:t>Solis</a:t>
            </a:r>
            <a:r>
              <a:rPr lang="en-US" sz="2000" b="1" dirty="0" smtClean="0">
                <a:solidFill>
                  <a:schemeClr val="bg1"/>
                </a:solidFill>
                <a:latin typeface="Cambria" panose="02040503050406030204" pitchFamily="18" charset="0"/>
              </a:rPr>
              <a:t>, Andrea Thomas, Ian Bates, David Barron, Meghan Brown, Stephanie Dooley, Rosa Compean-Molina, Haley Fishbeck, Robert Gardner, Lesley Overton, Kimberly Martin, Gabriella Zaragosa, &amp; UTSA-VP Research, UTSA-CAR-Ray Mauldin, Leonard Kemp, &amp; UTSA Anthropology.</a:t>
            </a:r>
            <a:endParaRPr lang="en-US" sz="2000" b="1" dirty="0">
              <a:solidFill>
                <a:schemeClr val="bg1"/>
              </a:solidFill>
              <a:latin typeface="Cambria" panose="02040503050406030204" pitchFamily="18" charset="0"/>
            </a:endParaRPr>
          </a:p>
        </p:txBody>
      </p:sp>
      <p:pic>
        <p:nvPicPr>
          <p:cNvPr id="19" name="Picture 18" descr="DonutPoster3.jp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3476513" y="4009570"/>
            <a:ext cx="7419361" cy="5733143"/>
          </a:xfrm>
          <a:prstGeom prst="rect">
            <a:avLst/>
          </a:prstGeom>
        </p:spPr>
      </p:pic>
      <p:pic>
        <p:nvPicPr>
          <p:cNvPr id="48" name="Content Placeholder 3" descr="Doughnut Stone.png"/>
          <p:cNvPicPr>
            <a:picLocks noChangeAspect="1"/>
          </p:cNvPicPr>
          <p:nvPr/>
        </p:nvPicPr>
        <p:blipFill rotWithShape="1">
          <a:blip r:embed="rId14">
            <a:extLst>
              <a:ext uri="{28A0092B-C50C-407E-A947-70E740481C1C}">
                <a14:useLocalDpi xmlns:a14="http://schemas.microsoft.com/office/drawing/2010/main" val="0"/>
              </a:ext>
            </a:extLst>
          </a:blip>
          <a:srcRect l="26302" r="22870" b="20550"/>
          <a:stretch/>
        </p:blipFill>
        <p:spPr>
          <a:xfrm>
            <a:off x="20073786" y="4145863"/>
            <a:ext cx="2012298" cy="2345975"/>
          </a:xfrm>
          <a:prstGeom prst="rect">
            <a:avLst/>
          </a:prstGeom>
        </p:spPr>
      </p:pic>
      <p:pic>
        <p:nvPicPr>
          <p:cNvPr id="52" name="Content Placeholder 5" descr="Doughnut Site Stone Tray.png"/>
          <p:cNvPicPr>
            <a:picLocks noChangeAspect="1"/>
          </p:cNvPicPr>
          <p:nvPr/>
        </p:nvPicPr>
        <p:blipFill rotWithShape="1">
          <a:blip r:embed="rId15">
            <a:extLst>
              <a:ext uri="{28A0092B-C50C-407E-A947-70E740481C1C}">
                <a14:useLocalDpi xmlns:a14="http://schemas.microsoft.com/office/drawing/2010/main" val="0"/>
              </a:ext>
            </a:extLst>
          </a:blip>
          <a:srcRect l="-550" t="6193" r="675" b="4149"/>
          <a:stretch/>
        </p:blipFill>
        <p:spPr>
          <a:xfrm>
            <a:off x="20715723" y="6572939"/>
            <a:ext cx="2459963" cy="2200714"/>
          </a:xfrm>
          <a:prstGeom prst="rect">
            <a:avLst/>
          </a:prstGeom>
        </p:spPr>
      </p:pic>
      <p:pic>
        <p:nvPicPr>
          <p:cNvPr id="21" name="Picture 20" descr="DotMonPoster2.jp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79529" y="16744381"/>
            <a:ext cx="4313606" cy="5582313"/>
          </a:xfrm>
          <a:prstGeom prst="rect">
            <a:avLst/>
          </a:prstGeom>
        </p:spPr>
      </p:pic>
      <p:sp>
        <p:nvSpPr>
          <p:cNvPr id="5" name="TextBox 4"/>
          <p:cNvSpPr txBox="1"/>
          <p:nvPr/>
        </p:nvSpPr>
        <p:spPr>
          <a:xfrm>
            <a:off x="3920082" y="20750874"/>
            <a:ext cx="4786032" cy="1226179"/>
          </a:xfrm>
          <a:prstGeom prst="rect">
            <a:avLst/>
          </a:prstGeom>
          <a:solidFill>
            <a:schemeClr val="tx1"/>
          </a:solidFill>
          <a:ln>
            <a:solidFill>
              <a:schemeClr val="bg1"/>
            </a:solidFill>
          </a:ln>
        </p:spPr>
        <p:txBody>
          <a:bodyPr wrap="square" rtlCol="0">
            <a:spAutoFit/>
          </a:bodyPr>
          <a:lstStyle/>
          <a:p>
            <a:r>
              <a:rPr lang="en-US" sz="3600" dirty="0" err="1" smtClean="0">
                <a:solidFill>
                  <a:schemeClr val="bg1"/>
                </a:solidFill>
              </a:rPr>
              <a:t>DotMon</a:t>
            </a:r>
            <a:r>
              <a:rPr lang="en-US" sz="3600" dirty="0" smtClean="0">
                <a:solidFill>
                  <a:schemeClr val="bg1"/>
                </a:solidFill>
              </a:rPr>
              <a:t> [AZ CC:4:62 (ASM)]</a:t>
            </a:r>
            <a:endParaRPr lang="en-US" sz="3600" dirty="0">
              <a:solidFill>
                <a:schemeClr val="bg1"/>
              </a:solidFill>
            </a:endParaRPr>
          </a:p>
        </p:txBody>
      </p:sp>
      <p:sp>
        <p:nvSpPr>
          <p:cNvPr id="25" name="Rectangle 24"/>
          <p:cNvSpPr/>
          <p:nvPr/>
        </p:nvSpPr>
        <p:spPr bwMode="auto">
          <a:xfrm>
            <a:off x="710339" y="16617627"/>
            <a:ext cx="11537627" cy="5876441"/>
          </a:xfrm>
          <a:prstGeom prst="rect">
            <a:avLst/>
          </a:prstGeom>
          <a:no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2665413" rtl="0" eaLnBrk="1" fontAlgn="base" latinLnBrk="0" hangingPunct="1">
              <a:lnSpc>
                <a:spcPct val="100000"/>
              </a:lnSpc>
              <a:spcBef>
                <a:spcPct val="0"/>
              </a:spcBef>
              <a:spcAft>
                <a:spcPct val="0"/>
              </a:spcAft>
              <a:buClrTx/>
              <a:buSzTx/>
              <a:buFontTx/>
              <a:buNone/>
              <a:tabLst/>
            </a:pPr>
            <a:endParaRPr kumimoji="0" lang="en-US" sz="5200" b="0" i="0" u="none" strike="noStrike" cap="none" normalizeH="0" baseline="0" smtClean="0">
              <a:ln>
                <a:noFill/>
              </a:ln>
              <a:solidFill>
                <a:schemeClr val="tx1"/>
              </a:solidFill>
              <a:effectLst/>
              <a:latin typeface="Arial" charset="0"/>
            </a:endParaRPr>
          </a:p>
        </p:txBody>
      </p:sp>
      <p:pic>
        <p:nvPicPr>
          <p:cNvPr id="13" name="Picture 1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7889256" y="18025471"/>
            <a:ext cx="5757226" cy="4317919"/>
          </a:xfrm>
          <a:prstGeom prst="rect">
            <a:avLst/>
          </a:prstGeom>
        </p:spPr>
      </p:pic>
      <p:sp>
        <p:nvSpPr>
          <p:cNvPr id="15" name="TextBox 14"/>
          <p:cNvSpPr txBox="1"/>
          <p:nvPr/>
        </p:nvSpPr>
        <p:spPr>
          <a:xfrm>
            <a:off x="13072880" y="19726701"/>
            <a:ext cx="4816376" cy="1200329"/>
          </a:xfrm>
          <a:prstGeom prst="rect">
            <a:avLst/>
          </a:prstGeom>
          <a:noFill/>
        </p:spPr>
        <p:txBody>
          <a:bodyPr wrap="square" rtlCol="0">
            <a:spAutoFit/>
          </a:bodyPr>
          <a:lstStyle/>
          <a:p>
            <a:pPr algn="l"/>
            <a:r>
              <a:rPr lang="en-US" sz="2400" b="1" dirty="0" smtClean="0">
                <a:solidFill>
                  <a:schemeClr val="bg1"/>
                </a:solidFill>
                <a:latin typeface="Cambria" panose="02040503050406030204" pitchFamily="18" charset="0"/>
              </a:rPr>
              <a:t>Structure B, Round Mountain, interior diameter is 3.0 m, view to northeast.</a:t>
            </a:r>
            <a:endParaRPr lang="en-US" sz="2400" b="1" dirty="0">
              <a:solidFill>
                <a:schemeClr val="bg1"/>
              </a:solidFill>
              <a:latin typeface="Cambria" panose="02040503050406030204" pitchFamily="18" charset="0"/>
            </a:endParaRPr>
          </a:p>
        </p:txBody>
      </p:sp>
      <p:pic>
        <p:nvPicPr>
          <p:cNvPr id="24" name="Picture 23" descr="Salado_Site.jpg"/>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4786167" y="6238522"/>
            <a:ext cx="8013229" cy="6009922"/>
          </a:xfrm>
          <a:prstGeom prst="rect">
            <a:avLst/>
          </a:prstGeom>
        </p:spPr>
      </p:pic>
      <p:pic>
        <p:nvPicPr>
          <p:cNvPr id="26" name="Picture 25" descr="Survey_People3.jpg"/>
          <p:cNvPicPr>
            <a:picLocks noChangeAspect="1"/>
          </p:cNvPicPr>
          <p:nvPr/>
        </p:nvPicPr>
        <p:blipFill rotWithShape="1">
          <a:blip r:embed="rId19" cstate="print">
            <a:extLst>
              <a:ext uri="{BEBA8EAE-BF5A-486C-A8C5-ECC9F3942E4B}">
                <a14:imgProps xmlns:a14="http://schemas.microsoft.com/office/drawing/2010/main">
                  <a14:imgLayer r:embed="rId20">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t="14689" r="8510" b="13065"/>
          <a:stretch/>
        </p:blipFill>
        <p:spPr>
          <a:xfrm>
            <a:off x="25054278" y="12389555"/>
            <a:ext cx="4550833" cy="2695223"/>
          </a:xfrm>
          <a:prstGeom prst="rect">
            <a:avLst/>
          </a:prstGeom>
        </p:spPr>
      </p:pic>
      <p:sp>
        <p:nvSpPr>
          <p:cNvPr id="70" name="TextBox 69"/>
          <p:cNvSpPr txBox="1"/>
          <p:nvPr/>
        </p:nvSpPr>
        <p:spPr>
          <a:xfrm>
            <a:off x="29729290" y="12353965"/>
            <a:ext cx="2288821" cy="1323439"/>
          </a:xfrm>
          <a:prstGeom prst="rect">
            <a:avLst/>
          </a:prstGeom>
          <a:noFill/>
        </p:spPr>
        <p:txBody>
          <a:bodyPr wrap="square" rtlCol="0">
            <a:spAutoFit/>
          </a:bodyPr>
          <a:lstStyle/>
          <a:p>
            <a:pPr algn="l"/>
            <a:r>
              <a:rPr lang="en-US" sz="2000" dirty="0">
                <a:solidFill>
                  <a:schemeClr val="bg1"/>
                </a:solidFill>
                <a:effectLst>
                  <a:outerShdw blurRad="38100" dist="38100" dir="2700000" algn="tl">
                    <a:srgbClr val="000000">
                      <a:alpha val="43137"/>
                    </a:srgbClr>
                  </a:outerShdw>
                </a:effectLst>
                <a:latin typeface="+mj-lt"/>
              </a:rPr>
              <a:t>S</a:t>
            </a:r>
            <a:r>
              <a:rPr lang="en-US" sz="2000" dirty="0" smtClean="0">
                <a:solidFill>
                  <a:schemeClr val="bg1"/>
                </a:solidFill>
                <a:effectLst>
                  <a:outerShdw blurRad="38100" dist="38100" dir="2700000" algn="tl">
                    <a:srgbClr val="000000">
                      <a:alpha val="43137"/>
                    </a:srgbClr>
                  </a:outerShdw>
                </a:effectLst>
                <a:latin typeface="+mj-lt"/>
              </a:rPr>
              <a:t>urvey team members </a:t>
            </a:r>
            <a:r>
              <a:rPr lang="en-US" sz="2000" dirty="0" smtClean="0">
                <a:solidFill>
                  <a:schemeClr val="bg1"/>
                </a:solidFill>
                <a:effectLst>
                  <a:outerShdw blurRad="38100" dist="38100" dir="2700000" algn="tl">
                    <a:srgbClr val="000000">
                      <a:alpha val="43137"/>
                    </a:srgbClr>
                  </a:outerShdw>
                </a:effectLst>
                <a:latin typeface="+mj-lt"/>
              </a:rPr>
              <a:t>examining artifacts</a:t>
            </a:r>
            <a:endParaRPr lang="en-US" sz="2000" dirty="0">
              <a:solidFill>
                <a:schemeClr val="bg1"/>
              </a:solidFill>
              <a:effectLst>
                <a:outerShdw blurRad="38100" dist="38100" dir="2700000" algn="tl">
                  <a:srgbClr val="000000">
                    <a:alpha val="43137"/>
                  </a:srgbClr>
                </a:outerShdw>
              </a:effectLst>
              <a:latin typeface="+mj-lt"/>
            </a:endParaRPr>
          </a:p>
        </p:txBody>
      </p:sp>
      <p:pic>
        <p:nvPicPr>
          <p:cNvPr id="29" name="Picture 28" descr="P6020128.JPG"/>
          <p:cNvPicPr>
            <a:picLocks noChangeAspect="1"/>
          </p:cNvPicPr>
          <p:nvPr/>
        </p:nvPicPr>
        <p:blipFill>
          <a:blip r:embed="rId21" cstate="print">
            <a:extLst>
              <a:ext uri="{BEBA8EAE-BF5A-486C-A8C5-ECC9F3942E4B}">
                <a14:imgProps xmlns:a14="http://schemas.microsoft.com/office/drawing/2010/main">
                  <a14:imgLayer r:embed="rId22">
                    <a14:imgEffect>
                      <a14:sharpenSoften amount="25000"/>
                    </a14:imgEffect>
                  </a14:imgLayer>
                </a14:imgProps>
              </a:ext>
              <a:ext uri="{28A0092B-C50C-407E-A947-70E740481C1C}">
                <a14:useLocalDpi xmlns:a14="http://schemas.microsoft.com/office/drawing/2010/main" val="0"/>
              </a:ext>
            </a:extLst>
          </a:blip>
          <a:stretch>
            <a:fillRect/>
          </a:stretch>
        </p:blipFill>
        <p:spPr>
          <a:xfrm rot="5400000">
            <a:off x="31707670" y="10999612"/>
            <a:ext cx="3922888" cy="2942166"/>
          </a:xfrm>
          <a:prstGeom prst="rect">
            <a:avLst/>
          </a:prstGeom>
        </p:spPr>
      </p:pic>
      <p:sp>
        <p:nvSpPr>
          <p:cNvPr id="74" name="TextBox 73"/>
          <p:cNvSpPr txBox="1"/>
          <p:nvPr/>
        </p:nvSpPr>
        <p:spPr>
          <a:xfrm>
            <a:off x="32226956" y="14484743"/>
            <a:ext cx="2895600" cy="707886"/>
          </a:xfrm>
          <a:prstGeom prst="rect">
            <a:avLst/>
          </a:prstGeom>
          <a:noFill/>
        </p:spPr>
        <p:txBody>
          <a:bodyPr wrap="square" rtlCol="0">
            <a:spAutoFit/>
          </a:bodyPr>
          <a:lstStyle/>
          <a:p>
            <a:pPr algn="l"/>
            <a:r>
              <a:rPr lang="en-US" sz="2000" dirty="0" smtClean="0">
                <a:solidFill>
                  <a:schemeClr val="bg1"/>
                </a:solidFill>
                <a:effectLst>
                  <a:outerShdw blurRad="38100" dist="38100" dir="2700000" algn="tl">
                    <a:srgbClr val="000000">
                      <a:alpha val="43137"/>
                    </a:srgbClr>
                  </a:outerShdw>
                </a:effectLst>
                <a:latin typeface="+mj-lt"/>
              </a:rPr>
              <a:t>Mark Willis conducting </a:t>
            </a:r>
            <a:r>
              <a:rPr lang="en-US" sz="2000" dirty="0" smtClean="0">
                <a:solidFill>
                  <a:schemeClr val="bg1"/>
                </a:solidFill>
                <a:effectLst>
                  <a:outerShdw blurRad="38100" dist="38100" dir="2700000" algn="tl">
                    <a:srgbClr val="000000">
                      <a:alpha val="43137"/>
                    </a:srgbClr>
                  </a:outerShdw>
                </a:effectLst>
                <a:latin typeface="+mj-lt"/>
              </a:rPr>
              <a:t>kite aerial </a:t>
            </a:r>
            <a:r>
              <a:rPr lang="en-US" sz="2000" dirty="0" smtClean="0">
                <a:solidFill>
                  <a:schemeClr val="bg1"/>
                </a:solidFill>
                <a:effectLst>
                  <a:outerShdw blurRad="38100" dist="38100" dir="2700000" algn="tl">
                    <a:srgbClr val="000000">
                      <a:alpha val="43137"/>
                    </a:srgbClr>
                  </a:outerShdw>
                </a:effectLst>
                <a:latin typeface="+mj-lt"/>
              </a:rPr>
              <a:t>photography</a:t>
            </a:r>
            <a:r>
              <a:rPr lang="en-US" sz="2000" dirty="0" smtClean="0">
                <a:solidFill>
                  <a:schemeClr val="bg1"/>
                </a:solidFill>
                <a:effectLst>
                  <a:outerShdw blurRad="38100" dist="38100" dir="2700000" algn="tl">
                    <a:srgbClr val="000000">
                      <a:alpha val="43137"/>
                    </a:srgbClr>
                  </a:outerShdw>
                </a:effectLst>
                <a:latin typeface="+mj-lt"/>
              </a:rPr>
              <a:t> </a:t>
            </a:r>
            <a:endParaRPr lang="en-US" sz="2000" dirty="0">
              <a:solidFill>
                <a:schemeClr val="bg1"/>
              </a:solidFill>
              <a:effectLst>
                <a:outerShdw blurRad="38100" dist="38100" dir="2700000" algn="tl">
                  <a:srgbClr val="000000">
                    <a:alpha val="43137"/>
                  </a:srgbClr>
                </a:outerShdw>
              </a:effectLst>
              <a:latin typeface="+mj-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ustom 22">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064"/>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2665413" rtl="0" eaLnBrk="1" fontAlgn="base" latinLnBrk="0" hangingPunct="1">
          <a:lnSpc>
            <a:spcPct val="100000"/>
          </a:lnSpc>
          <a:spcBef>
            <a:spcPct val="0"/>
          </a:spcBef>
          <a:spcAft>
            <a:spcPct val="0"/>
          </a:spcAft>
          <a:buClrTx/>
          <a:buSzTx/>
          <a:buFontTx/>
          <a:buNone/>
          <a:tabLst/>
          <a:defRPr kumimoji="0" lang="en-US" sz="5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2665413" rtl="0" eaLnBrk="1" fontAlgn="base" latinLnBrk="0" hangingPunct="1">
          <a:lnSpc>
            <a:spcPct val="100000"/>
          </a:lnSpc>
          <a:spcBef>
            <a:spcPct val="0"/>
          </a:spcBef>
          <a:spcAft>
            <a:spcPct val="0"/>
          </a:spcAft>
          <a:buClrTx/>
          <a:buSzTx/>
          <a:buFontTx/>
          <a:buNone/>
          <a:tabLst/>
          <a:defRPr kumimoji="0" lang="en-US" sz="52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15840</TotalTime>
  <Words>979</Words>
  <Application>Microsoft Office PowerPoint</Application>
  <PresentationFormat>Custom</PresentationFormat>
  <Paragraphs>43</Paragraphs>
  <Slides>1</Slides>
  <Notes>1</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5" baseType="lpstr">
      <vt:lpstr>Arial</vt:lpstr>
      <vt:lpstr>Cambria</vt:lpstr>
      <vt:lpstr>Default Design</vt:lpstr>
      <vt:lpstr>CorelDRAW</vt:lpstr>
      <vt:lpstr>PowerPoint Presentation</vt:lpstr>
    </vt:vector>
  </TitlesOfParts>
  <Company>MegaPrint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c14</dc:title>
  <dc:creator>R. Mauldin-UTSA</dc:creator>
  <dc:description>©MegaPrint Inc. 2009</dc:description>
  <cp:lastModifiedBy>Robert Hard</cp:lastModifiedBy>
  <cp:revision>821</cp:revision>
  <cp:lastPrinted>2016-01-08T13:04:49Z</cp:lastPrinted>
  <dcterms:created xsi:type="dcterms:W3CDTF">2008-12-04T00:20:37Z</dcterms:created>
  <dcterms:modified xsi:type="dcterms:W3CDTF">2016-01-13T03:54:43Z</dcterms:modified>
  <cp:category>Research Poster</cp:category>
</cp:coreProperties>
</file>